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theme/theme13.xml" ContentType="application/vnd.openxmlformats-officedocument.theme+xml"/>
  <Override PartName="/ppt/media/image1.png" ContentType="image/png"/>
  <Override PartName="/ppt/media/image2.png" ContentType="image/png"/>
  <Override PartName="/ppt/media/image10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slides/_rels/slide15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919824D-5905-4C64-B712-3D6DB33DBEBA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hyperlink" Target="https://www.pexels.com/de-de/foto/hund-haustier-sitzung-saugetier-6490926/" TargetMode="External"/><Relationship Id="rId2" Type="http://schemas.openxmlformats.org/officeDocument/2006/relationships/slide" Target="../slides/slide1.xml"/><Relationship Id="rId3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0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https://www.pexels.com/de-de/foto/hund-haustier-sitzung-saugetier-6490926/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-15876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Google Shape;73;g2a7974f0f0a_0_0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F2E3C6B-30D2-4469-A83F-27F35085BD1B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84" name="Google Shape;117;p5:notes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3B57163-BC93-419E-A78F-86AC82DDDB87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86" name="Google Shape;127;p6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B2D4D8A-2CCA-4E9F-9B2A-46D3466C09CC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88" name="Google Shape;137;g2a57987551b_0_2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886ADEA-9076-4F76-A3D0-03AFC638BF1A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Google Shape;150;p7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EC3B272-E68D-4693-B319-9E1F936AB15E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93" name="Google Shape;157;p8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8814B85-28AA-4BA5-8BA1-EFA962F967BD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95" name="Google Shape;174;p9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02967E3-731A-410C-8DC1-2C5FB243454D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98" name="Google Shape;174;p9:notes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774CA85-D3EE-4C30-B99F-8E9E62E84B85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33800" y="4343400"/>
            <a:ext cx="7412760" cy="393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Google Shape;87;p3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A8F6B04-451B-4A16-8C36-FF996E36C518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72" name="Google Shape;98;p4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3870E2A-F0BE-4E3A-9C34-EF9A7F649BFD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74" name="Google Shape;98;p4:notes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A75DEF6-23A1-4E5E-AC8E-8DA258B0FA8D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76" name="Google Shape;98;p4:notes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DC60A58-0E2E-468F-B7CE-8862250188BC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78" name="Google Shape;98;p4:notes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5024068-2A55-424F-9C8B-6986F565C8E4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80" name="Google Shape;98;p4:notes 4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A9807B4-5FE0-412B-9856-26C4ECB96B57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82" name="Google Shape;117;p5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DE758D0-1818-45E5-824D-48D3214DF746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120"/>
            <a:ext cx="19587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1557360"/>
            <a:ext cx="19587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12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1461240" y="120312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155736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1461240" y="155736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120"/>
            <a:ext cx="6303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748" lnSpcReduction="1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1119600" y="1203120"/>
            <a:ext cx="6303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748" lnSpcReduction="1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781640" y="1203120"/>
            <a:ext cx="6303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748" lnSpcReduction="1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1557360"/>
            <a:ext cx="6303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748" lnSpcReduction="1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1119600" y="1557360"/>
            <a:ext cx="6303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748" lnSpcReduction="1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1781640" y="1557360"/>
            <a:ext cx="6303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748" lnSpcReduction="1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086120"/>
            <a:ext cx="1958760" cy="91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120"/>
            <a:ext cx="1958760" cy="67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120"/>
            <a:ext cx="955800" cy="67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6870" lnSpcReduction="2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1461240" y="1203120"/>
            <a:ext cx="955800" cy="67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6870" lnSpcReduction="2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0600" cy="510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12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1461240" y="1203120"/>
            <a:ext cx="955800" cy="67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6870" lnSpcReduction="2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155736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120"/>
            <a:ext cx="955800" cy="67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6870" lnSpcReduction="20000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1461240" y="120312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1461240" y="155736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12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1461240" y="1203120"/>
            <a:ext cx="95580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1557360"/>
            <a:ext cx="19587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0600" cy="11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1958760" cy="67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111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2514600" y="1203120"/>
            <a:ext cx="1958760" cy="67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111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946160"/>
            <a:ext cx="4014720" cy="67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75;p15"/>
          <p:cNvSpPr/>
          <p:nvPr/>
        </p:nvSpPr>
        <p:spPr>
          <a:xfrm>
            <a:off x="685800" y="3625200"/>
            <a:ext cx="77706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Calibri"/>
                <a:ea typeface="Calibri"/>
              </a:rPr>
              <a:t>KI im Klassenzimmer - ein Update</a:t>
            </a: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Google Shape;76;p15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Calibri"/>
              </a:rPr>
              <a:t>#37C3 / 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rcRect l="22052" t="30494" r="44528" b="15449"/>
          <a:stretch/>
        </p:blipFill>
        <p:spPr>
          <a:xfrm rot="25200">
            <a:off x="2510280" y="934560"/>
            <a:ext cx="3834720" cy="261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0;p 1"/>
          <p:cNvSpPr/>
          <p:nvPr/>
        </p:nvSpPr>
        <p:spPr>
          <a:xfrm>
            <a:off x="486360" y="-2124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3. Hilfestellungen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rcRect l="23620" t="23885" r="15354" b="16585"/>
          <a:stretch/>
        </p:blipFill>
        <p:spPr>
          <a:xfrm>
            <a:off x="396000" y="999000"/>
            <a:ext cx="5011200" cy="229392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1481760" y="1573560"/>
            <a:ext cx="5011200" cy="225972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2674080" y="2160000"/>
            <a:ext cx="4936680" cy="218916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4"/>
          <a:srcRect l="21880" t="23459" r="15122" b="17011"/>
          <a:stretch/>
        </p:blipFill>
        <p:spPr>
          <a:xfrm>
            <a:off x="3810240" y="2727360"/>
            <a:ext cx="4936680" cy="218916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102;p 8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0;p20"/>
          <p:cNvSpPr/>
          <p:nvPr/>
        </p:nvSpPr>
        <p:spPr>
          <a:xfrm>
            <a:off x="486360" y="-2124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4. Ausblick KI-Verordnung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Google Shape;131;p20"/>
          <p:cNvSpPr/>
          <p:nvPr/>
        </p:nvSpPr>
        <p:spPr>
          <a:xfrm>
            <a:off x="486360" y="1029600"/>
            <a:ext cx="81637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KI-Definition fördert Transparenz 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Google Shape;132;p20"/>
          <p:cNvSpPr/>
          <p:nvPr/>
        </p:nvSpPr>
        <p:spPr>
          <a:xfrm>
            <a:off x="486360" y="1785960"/>
            <a:ext cx="81637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Verbot: Emotionserkennung, Kategorisierung, Verhaltensbeeinflussung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Google Shape;133;p20"/>
          <p:cNvSpPr/>
          <p:nvPr/>
        </p:nvSpPr>
        <p:spPr>
          <a:xfrm>
            <a:off x="486360" y="2840040"/>
            <a:ext cx="81637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387360">
              <a:lnSpc>
                <a:spcPct val="115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de-DE" sz="2500" spc="-1" strike="noStrike">
                <a:solidFill>
                  <a:schemeClr val="lt1"/>
                </a:solidFill>
                <a:latin typeface="Calibri"/>
                <a:ea typeface="Calibri"/>
              </a:rPr>
              <a:t>Hochrisiko: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  <a:p>
            <a:pPr lvl="1" marL="914400" indent="-387360">
              <a:lnSpc>
                <a:spcPct val="115000"/>
              </a:lnSpc>
              <a:buClr>
                <a:srgbClr val="ffffff"/>
              </a:buClr>
              <a:buFont typeface="Arial"/>
              <a:buChar char="○"/>
            </a:pPr>
            <a:r>
              <a:rPr b="0" lang="de-DE" sz="2500" spc="-1" strike="noStrike">
                <a:solidFill>
                  <a:schemeClr val="lt1"/>
                </a:solidFill>
                <a:latin typeface="Calibri"/>
                <a:ea typeface="Calibri"/>
              </a:rPr>
              <a:t>Zugang, Zulassung, Zuweisung („wesentlich“?)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  <a:p>
            <a:pPr lvl="1" marL="914400" indent="-387360">
              <a:lnSpc>
                <a:spcPct val="115000"/>
              </a:lnSpc>
              <a:buClr>
                <a:srgbClr val="ffffff"/>
              </a:buClr>
              <a:buFont typeface="Arial"/>
              <a:buChar char="○"/>
            </a:pPr>
            <a:r>
              <a:rPr b="0" lang="de-DE" sz="2500" spc="-1" strike="noStrike">
                <a:solidFill>
                  <a:schemeClr val="lt1"/>
                </a:solidFill>
                <a:latin typeface="Calibri"/>
                <a:ea typeface="Calibri"/>
              </a:rPr>
              <a:t>Bewertung/Steuerung des Lernprozesses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  <a:p>
            <a:pPr lvl="1" marL="914400" indent="-387360">
              <a:lnSpc>
                <a:spcPct val="115000"/>
              </a:lnSpc>
              <a:buClr>
                <a:srgbClr val="ffffff"/>
              </a:buClr>
              <a:buFont typeface="Arial"/>
              <a:buChar char="○"/>
            </a:pPr>
            <a:r>
              <a:rPr b="0" lang="de-DE" sz="2500" spc="-1" strike="noStrike">
                <a:solidFill>
                  <a:schemeClr val="lt1"/>
                </a:solidFill>
                <a:latin typeface="Calibri"/>
                <a:ea typeface="Calibri"/>
              </a:rPr>
              <a:t>Betrugsprüfung/Überwachung Verhalten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  <a:p>
            <a:pPr marL="457200">
              <a:lnSpc>
                <a:spcPct val="115000"/>
              </a:lnSpc>
              <a:tabLst>
                <a:tab algn="l" pos="0"/>
              </a:tabLst>
            </a:pPr>
            <a:endParaRPr b="0" lang="de-DE" sz="1000" spc="-1" strike="noStrike">
              <a:solidFill>
                <a:srgbClr val="ffffff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Google Shape;102;p 9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40;p21"/>
          <p:cNvSpPr/>
          <p:nvPr/>
        </p:nvSpPr>
        <p:spPr>
          <a:xfrm>
            <a:off x="486360" y="-2124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4. Ausblick KI-Verordnung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Google Shape;142;p21"/>
          <p:cNvSpPr/>
          <p:nvPr/>
        </p:nvSpPr>
        <p:spPr>
          <a:xfrm>
            <a:off x="486360" y="2553840"/>
            <a:ext cx="816372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Keine Zulassungsverfahren durch externe Dritte – aber Register und Melde-/Transparenzpflichten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Google Shape;143;p21"/>
          <p:cNvSpPr/>
          <p:nvPr/>
        </p:nvSpPr>
        <p:spPr>
          <a:xfrm>
            <a:off x="486360" y="1576440"/>
            <a:ext cx="81637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Ausnahmen für Forschung (looking auch at Bildungsforschung), OSS und private Nutzung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Google Shape;144;p21"/>
          <p:cNvSpPr/>
          <p:nvPr/>
        </p:nvSpPr>
        <p:spPr>
          <a:xfrm>
            <a:off x="486360" y="3465000"/>
            <a:ext cx="81637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Sonderregeln für Foundation Modelle und Mehrzweck-KI / Verantwortlichkeit?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Google Shape;102;p 10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Google Shape;145;p 1"/>
          <p:cNvSpPr/>
          <p:nvPr/>
        </p:nvSpPr>
        <p:spPr>
          <a:xfrm>
            <a:off x="486360" y="4458960"/>
            <a:ext cx="81637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Google Shape;144;p 1"/>
          <p:cNvSpPr/>
          <p:nvPr/>
        </p:nvSpPr>
        <p:spPr>
          <a:xfrm>
            <a:off x="486360" y="4418280"/>
            <a:ext cx="81637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Schlupflöcher, Erklärungspflicht und Haftung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53;p22"/>
          <p:cNvSpPr/>
          <p:nvPr/>
        </p:nvSpPr>
        <p:spPr>
          <a:xfrm>
            <a:off x="685800" y="3625200"/>
            <a:ext cx="77706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Calibri"/>
                <a:ea typeface="Calibri"/>
              </a:rPr>
              <a:t>KI in der Schule – Chance oder Belastungsverschiebung?</a:t>
            </a: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4" name="Google Shape;154;p22" descr="Bildschirmfoto 2023-10-29 um 21.37.56.png"/>
          <p:cNvPicPr/>
          <p:nvPr/>
        </p:nvPicPr>
        <p:blipFill>
          <a:blip r:embed="rId1"/>
          <a:stretch/>
        </p:blipFill>
        <p:spPr>
          <a:xfrm>
            <a:off x="2340000" y="900000"/>
            <a:ext cx="4283640" cy="2611080"/>
          </a:xfrm>
          <a:prstGeom prst="rect">
            <a:avLst/>
          </a:prstGeom>
          <a:ln w="0">
            <a:noFill/>
          </a:ln>
        </p:spPr>
      </p:pic>
      <p:sp>
        <p:nvSpPr>
          <p:cNvPr id="145" name="Google Shape;102;p 11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62;p23"/>
          <p:cNvSpPr/>
          <p:nvPr/>
        </p:nvSpPr>
        <p:spPr>
          <a:xfrm>
            <a:off x="685800" y="139320"/>
            <a:ext cx="77706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Calibri"/>
                <a:ea typeface="Calibri"/>
              </a:rPr>
              <a:t>KI in der Schule – </a:t>
            </a: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Calibri"/>
                <a:ea typeface="Calibri"/>
              </a:rPr>
              <a:t>Anforderungen</a:t>
            </a: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Google Shape;170;p23"/>
          <p:cNvSpPr/>
          <p:nvPr/>
        </p:nvSpPr>
        <p:spPr>
          <a:xfrm>
            <a:off x="486360" y="1735200"/>
            <a:ext cx="81637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540000" y="2619000"/>
            <a:ext cx="7918920" cy="2131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Transparenz &amp; Nachvollziehbarkeit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Datenschutz &amp; IT-Sicherheit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Zulassungsverfahren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Forschung &amp; Evaluierung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Fort- und Weiterbildung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540000" y="1593000"/>
            <a:ext cx="7918920" cy="727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Differenzierung digitale Bildung, ChatGPT &amp; KI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Google Shape;102;p 12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78;p24"/>
          <p:cNvSpPr/>
          <p:nvPr/>
        </p:nvSpPr>
        <p:spPr>
          <a:xfrm>
            <a:off x="685800" y="139320"/>
            <a:ext cx="77706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Calibri"/>
                <a:ea typeface="Calibri"/>
              </a:rPr>
              <a:t>KI in der Schule – </a:t>
            </a: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Calibri"/>
                <a:ea typeface="Calibri"/>
              </a:rPr>
              <a:t>Möglichkeiten</a:t>
            </a: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Google Shape;179;p24"/>
          <p:cNvSpPr/>
          <p:nvPr/>
        </p:nvSpPr>
        <p:spPr>
          <a:xfrm>
            <a:off x="2311920" y="1596960"/>
            <a:ext cx="5659560" cy="3174120"/>
          </a:xfrm>
          <a:prstGeom prst="flowChartExtract">
            <a:avLst/>
          </a:prstGeom>
          <a:solidFill>
            <a:schemeClr val="accent3"/>
          </a:solidFill>
          <a:ln w="9525">
            <a:solidFill>
              <a:srgbClr val="1f497d"/>
            </a:solidFill>
            <a:round/>
          </a:ln>
          <a:effectLst>
            <a:outerShdw algn="bl" blurRad="57240" dir="5400000" dist="19080" rotWithShape="0">
              <a:srgbClr val="00ff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Google Shape;180;p24" descr=""/>
          <p:cNvPicPr/>
          <p:nvPr/>
        </p:nvPicPr>
        <p:blipFill>
          <a:blip r:embed="rId1"/>
          <a:srcRect l="14272" t="0" r="21408" b="0"/>
          <a:stretch/>
        </p:blipFill>
        <p:spPr>
          <a:xfrm>
            <a:off x="1080000" y="2700000"/>
            <a:ext cx="432360" cy="197964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181;p24" descr=""/>
          <p:cNvPicPr/>
          <p:nvPr/>
        </p:nvPicPr>
        <p:blipFill>
          <a:blip r:embed="rId2"/>
          <a:srcRect l="8732" t="0" r="24883" b="0"/>
          <a:stretch/>
        </p:blipFill>
        <p:spPr>
          <a:xfrm>
            <a:off x="1080000" y="1548000"/>
            <a:ext cx="403920" cy="899640"/>
          </a:xfrm>
          <a:prstGeom prst="rect">
            <a:avLst/>
          </a:prstGeom>
          <a:ln w="0">
            <a:noFill/>
          </a:ln>
        </p:spPr>
      </p:pic>
      <p:sp>
        <p:nvSpPr>
          <p:cNvPr id="155" name="Google Shape;182;p24"/>
          <p:cNvSpPr/>
          <p:nvPr/>
        </p:nvSpPr>
        <p:spPr>
          <a:xfrm>
            <a:off x="3238560" y="1599480"/>
            <a:ext cx="3857400" cy="2154240"/>
          </a:xfrm>
          <a:prstGeom prst="flowChartExtract">
            <a:avLst/>
          </a:prstGeom>
          <a:solidFill>
            <a:srgbClr val="ffd966"/>
          </a:solidFill>
          <a:ln w="9525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Google Shape;183;p24"/>
          <p:cNvSpPr/>
          <p:nvPr/>
        </p:nvSpPr>
        <p:spPr>
          <a:xfrm>
            <a:off x="4175280" y="1565640"/>
            <a:ext cx="1998720" cy="1134720"/>
          </a:xfrm>
          <a:prstGeom prst="flowChartExtract">
            <a:avLst/>
          </a:prstGeom>
          <a:solidFill>
            <a:srgbClr val="ff0000"/>
          </a:solidFill>
          <a:ln w="9525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Google Shape;184;p24"/>
          <p:cNvSpPr/>
          <p:nvPr/>
        </p:nvSpPr>
        <p:spPr>
          <a:xfrm>
            <a:off x="3349800" y="3952800"/>
            <a:ext cx="374652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MAKRO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(Bund/Länder/Schulträger)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Google Shape;185;p24"/>
          <p:cNvSpPr/>
          <p:nvPr/>
        </p:nvSpPr>
        <p:spPr>
          <a:xfrm>
            <a:off x="3268440" y="2914200"/>
            <a:ext cx="374652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MESO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(LuL)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Google Shape;186;p24"/>
          <p:cNvSpPr/>
          <p:nvPr/>
        </p:nvSpPr>
        <p:spPr>
          <a:xfrm>
            <a:off x="3268440" y="2034720"/>
            <a:ext cx="374652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MIKRO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(SuS)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Google Shape;102;p 13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78;p 1"/>
          <p:cNvSpPr/>
          <p:nvPr/>
        </p:nvSpPr>
        <p:spPr>
          <a:xfrm>
            <a:off x="685800" y="139320"/>
            <a:ext cx="77706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Calibri"/>
                <a:ea typeface="Calibri"/>
              </a:rPr>
              <a:t>Ausblick</a:t>
            </a:r>
            <a:endParaRPr b="0" lang="de-D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Google Shape;102;p 14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rcRect l="9842" t="35771" r="29508" b="30612"/>
          <a:stretch/>
        </p:blipFill>
        <p:spPr>
          <a:xfrm>
            <a:off x="720000" y="1368000"/>
            <a:ext cx="4627800" cy="2158920"/>
          </a:xfrm>
          <a:prstGeom prst="rect">
            <a:avLst/>
          </a:prstGeom>
          <a:ln w="0">
            <a:noFill/>
          </a:ln>
        </p:spPr>
      </p:pic>
      <p:sp>
        <p:nvSpPr>
          <p:cNvPr id="164" name=""/>
          <p:cNvSpPr/>
          <p:nvPr/>
        </p:nvSpPr>
        <p:spPr>
          <a:xfrm>
            <a:off x="756000" y="4068000"/>
            <a:ext cx="35992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@nina@digitalcourage.social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82;p16"/>
          <p:cNvSpPr/>
          <p:nvPr/>
        </p:nvSpPr>
        <p:spPr>
          <a:xfrm>
            <a:off x="486360" y="211500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1. Status Quo</a:t>
            </a:r>
            <a:br>
              <a:rPr sz="1800"/>
            </a:br>
            <a:br>
              <a:rPr sz="1800"/>
            </a:b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2. Versprechen und Herausforderungen</a:t>
            </a:r>
            <a:br>
              <a:rPr sz="1800"/>
            </a:br>
            <a:br>
              <a:rPr sz="1800"/>
            </a:b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3. Hilfestellungen</a:t>
            </a:r>
            <a:br>
              <a:rPr sz="1800"/>
            </a:br>
            <a:br>
              <a:rPr sz="1800"/>
            </a:b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4. Ausblick KI-Verordnung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Google Shape;102;p 4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89;p17"/>
          <p:cNvSpPr/>
          <p:nvPr/>
        </p:nvSpPr>
        <p:spPr>
          <a:xfrm>
            <a:off x="486360" y="-2124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1. Status Quo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Google Shape;91;p17"/>
          <p:cNvSpPr/>
          <p:nvPr/>
        </p:nvSpPr>
        <p:spPr>
          <a:xfrm>
            <a:off x="547200" y="160344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Anwendung vs. Bewusstsein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Google Shape;92;p17"/>
          <p:cNvSpPr/>
          <p:nvPr/>
        </p:nvSpPr>
        <p:spPr>
          <a:xfrm>
            <a:off x="547200" y="211140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Marketing vs. Intransparenz 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Google Shape;93;p17"/>
          <p:cNvSpPr/>
          <p:nvPr/>
        </p:nvSpPr>
        <p:spPr>
          <a:xfrm>
            <a:off x="859680" y="398412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Keine einheitliche Definition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Google Shape;94;p17"/>
          <p:cNvSpPr/>
          <p:nvPr/>
        </p:nvSpPr>
        <p:spPr>
          <a:xfrm>
            <a:off x="547200" y="266868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Wissen vs. Kompetenz 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Google Shape;95;p17"/>
          <p:cNvSpPr/>
          <p:nvPr/>
        </p:nvSpPr>
        <p:spPr>
          <a:xfrm>
            <a:off x="547200" y="316332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Chancen &gt; Risiken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Google Shape;102;p 3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01;p18"/>
          <p:cNvSpPr/>
          <p:nvPr/>
        </p:nvSpPr>
        <p:spPr>
          <a:xfrm>
            <a:off x="486360" y="15552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2. Versprechen und </a:t>
            </a:r>
            <a:br>
              <a:rPr sz="1800"/>
            </a:b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Herausforderungen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Google Shape;102;p18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Google Shape;103;p18"/>
          <p:cNvSpPr/>
          <p:nvPr/>
        </p:nvSpPr>
        <p:spPr>
          <a:xfrm>
            <a:off x="1321560" y="198216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Technologie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Google Shape;104;p18"/>
          <p:cNvSpPr/>
          <p:nvPr/>
        </p:nvSpPr>
        <p:spPr>
          <a:xfrm>
            <a:off x="2551320" y="299088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Pädagogik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Google Shape;105;p18"/>
          <p:cNvSpPr/>
          <p:nvPr/>
        </p:nvSpPr>
        <p:spPr>
          <a:xfrm>
            <a:off x="613080" y="193212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Lehrkräfte-Entlastung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Google Shape;106;p18"/>
          <p:cNvSpPr/>
          <p:nvPr/>
        </p:nvSpPr>
        <p:spPr>
          <a:xfrm>
            <a:off x="2551320" y="249048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Rechtslage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Google Shape;107;p18"/>
          <p:cNvSpPr/>
          <p:nvPr/>
        </p:nvSpPr>
        <p:spPr>
          <a:xfrm>
            <a:off x="613080" y="243864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Bildungsgerechtigkeit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Google Shape;108;p18"/>
          <p:cNvSpPr/>
          <p:nvPr/>
        </p:nvSpPr>
        <p:spPr>
          <a:xfrm>
            <a:off x="593640" y="399852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Fortschritt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6" name="Google Shape;109;p18"/>
          <p:cNvCxnSpPr/>
          <p:nvPr/>
        </p:nvCxnSpPr>
        <p:spPr>
          <a:xfrm>
            <a:off x="4608000" y="1877400"/>
            <a:ext cx="5760" cy="2767680"/>
          </a:xfrm>
          <a:prstGeom prst="straightConnector1">
            <a:avLst/>
          </a:prstGeom>
          <a:ln w="63350">
            <a:solidFill>
              <a:srgbClr val="ffffff"/>
            </a:solidFill>
            <a:round/>
          </a:ln>
        </p:spPr>
      </p:cxnSp>
      <p:sp>
        <p:nvSpPr>
          <p:cNvPr id="67" name="Google Shape;110;p18"/>
          <p:cNvSpPr/>
          <p:nvPr/>
        </p:nvSpPr>
        <p:spPr>
          <a:xfrm>
            <a:off x="2586240" y="348516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Abhängigkeit &amp; Lobbyismus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Google Shape;111;p18"/>
          <p:cNvSpPr/>
          <p:nvPr/>
        </p:nvSpPr>
        <p:spPr>
          <a:xfrm>
            <a:off x="2527560" y="400968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Lehrkräftemangel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Google Shape;112;p18"/>
          <p:cNvSpPr/>
          <p:nvPr/>
        </p:nvSpPr>
        <p:spPr>
          <a:xfrm>
            <a:off x="602280" y="296388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Kreativität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Google Shape;113;p18"/>
          <p:cNvSpPr/>
          <p:nvPr/>
        </p:nvSpPr>
        <p:spPr>
          <a:xfrm>
            <a:off x="602280" y="346500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Inklusion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01;p 1"/>
          <p:cNvSpPr/>
          <p:nvPr/>
        </p:nvSpPr>
        <p:spPr>
          <a:xfrm>
            <a:off x="486360" y="15552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2. Versprechen und </a:t>
            </a:r>
            <a:br>
              <a:rPr sz="1800"/>
            </a:b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Herausforderungen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Google Shape;103;p 1"/>
          <p:cNvSpPr/>
          <p:nvPr/>
        </p:nvSpPr>
        <p:spPr>
          <a:xfrm>
            <a:off x="1321560" y="198216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Technologie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Google Shape;104;p 1"/>
          <p:cNvSpPr/>
          <p:nvPr/>
        </p:nvSpPr>
        <p:spPr>
          <a:xfrm>
            <a:off x="2551320" y="299088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0000"/>
                </a:solidFill>
                <a:latin typeface="Calibri"/>
                <a:ea typeface="Calibri"/>
              </a:rPr>
              <a:t>Pädagogik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Google Shape;105;p 1"/>
          <p:cNvSpPr/>
          <p:nvPr/>
        </p:nvSpPr>
        <p:spPr>
          <a:xfrm>
            <a:off x="613080" y="193212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Lehrkräfte-Entlastung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Google Shape;106;p 1"/>
          <p:cNvSpPr/>
          <p:nvPr/>
        </p:nvSpPr>
        <p:spPr>
          <a:xfrm>
            <a:off x="2551320" y="249048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Rechtslage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Google Shape;107;p 1"/>
          <p:cNvSpPr/>
          <p:nvPr/>
        </p:nvSpPr>
        <p:spPr>
          <a:xfrm>
            <a:off x="613080" y="243864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Bildungsgerechtigkeit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Google Shape;108;p 1"/>
          <p:cNvSpPr/>
          <p:nvPr/>
        </p:nvSpPr>
        <p:spPr>
          <a:xfrm>
            <a:off x="593640" y="399852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Fortschritt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Google Shape;110;p 1"/>
          <p:cNvSpPr/>
          <p:nvPr/>
        </p:nvSpPr>
        <p:spPr>
          <a:xfrm>
            <a:off x="2586240" y="348516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0000"/>
                </a:solidFill>
                <a:latin typeface="Calibri"/>
                <a:ea typeface="Calibri"/>
              </a:rPr>
              <a:t>Abhängigkeit &amp; Lobbyismus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Google Shape;111;p 1"/>
          <p:cNvSpPr/>
          <p:nvPr/>
        </p:nvSpPr>
        <p:spPr>
          <a:xfrm>
            <a:off x="2527560" y="4009680"/>
            <a:ext cx="599580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0000"/>
                </a:solidFill>
                <a:latin typeface="Calibri"/>
                <a:ea typeface="Calibri"/>
              </a:rPr>
              <a:t>Lehrkräftemangel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Google Shape;112;p 1"/>
          <p:cNvSpPr/>
          <p:nvPr/>
        </p:nvSpPr>
        <p:spPr>
          <a:xfrm>
            <a:off x="602280" y="296388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Kreativität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Google Shape;113;p 1"/>
          <p:cNvSpPr/>
          <p:nvPr/>
        </p:nvSpPr>
        <p:spPr>
          <a:xfrm>
            <a:off x="602280" y="3465000"/>
            <a:ext cx="7255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  <a:ea typeface="Calibri"/>
              </a:rPr>
              <a:t>Inklusion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Google Shape;102;p 1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3" name="Google Shape;109;p 1"/>
          <p:cNvCxnSpPr/>
          <p:nvPr/>
        </p:nvCxnSpPr>
        <p:spPr>
          <a:xfrm>
            <a:off x="4608000" y="1877400"/>
            <a:ext cx="5760" cy="2767680"/>
          </a:xfrm>
          <a:prstGeom prst="straightConnector1">
            <a:avLst/>
          </a:prstGeom>
          <a:ln w="63350">
            <a:solidFill>
              <a:srgbClr val="ffffff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101;p 2"/>
          <p:cNvSpPr/>
          <p:nvPr/>
        </p:nvSpPr>
        <p:spPr>
          <a:xfrm>
            <a:off x="486360" y="15552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2. Versprechen und </a:t>
            </a:r>
            <a:br>
              <a:rPr sz="1800"/>
            </a:b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Herausforderungen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540000" y="2520000"/>
            <a:ext cx="3850920" cy="7311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11160000" y="1215000"/>
            <a:ext cx="358560" cy="2685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40000" y="1512000"/>
            <a:ext cx="8098920" cy="772920"/>
          </a:xfrm>
          <a:prstGeom prst="rect">
            <a:avLst/>
          </a:prstGeom>
          <a:solidFill>
            <a:srgbClr val="3465a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Pädagogik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738000" y="2584800"/>
            <a:ext cx="3400920" cy="9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Operationalisierbarkeit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4608000" y="2520000"/>
            <a:ext cx="4030920" cy="7311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4680000" y="2449800"/>
            <a:ext cx="39589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Modellierung, Training, Feedback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540000" y="3398760"/>
            <a:ext cx="3850920" cy="7311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40000" y="3520800"/>
            <a:ext cx="37789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Korrelation/Kausalität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4608000" y="3420000"/>
            <a:ext cx="4030920" cy="709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4680000" y="3493800"/>
            <a:ext cx="39589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Hyper-Individualisierung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2628000" y="4284000"/>
            <a:ext cx="3778920" cy="727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2556000" y="4439160"/>
            <a:ext cx="37789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Medienkompetenz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Google Shape;102;p 2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01;p 3"/>
          <p:cNvSpPr/>
          <p:nvPr/>
        </p:nvSpPr>
        <p:spPr>
          <a:xfrm>
            <a:off x="486360" y="15552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2. Versprechen und </a:t>
            </a:r>
            <a:br>
              <a:rPr sz="1800"/>
            </a:b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Herausforderungen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40000" y="2727000"/>
            <a:ext cx="3850920" cy="80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11160000" y="1215000"/>
            <a:ext cx="358560" cy="2685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540000" y="1647000"/>
            <a:ext cx="8098920" cy="943920"/>
          </a:xfrm>
          <a:prstGeom prst="rect">
            <a:avLst/>
          </a:prstGeom>
          <a:solidFill>
            <a:srgbClr val="3465a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Abhängigkeit &amp; Lobbyismus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738000" y="2890800"/>
            <a:ext cx="3400920" cy="9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AGB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4608000" y="2727000"/>
            <a:ext cx="4030920" cy="80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4644000" y="2890800"/>
            <a:ext cx="39589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Kosten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540000" y="3699000"/>
            <a:ext cx="3850920" cy="80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540000" y="3862800"/>
            <a:ext cx="37789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IT-Sicherheit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4608000" y="3699000"/>
            <a:ext cx="4030920" cy="80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4644000" y="3835800"/>
            <a:ext cx="39589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Zugang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Google Shape;102;p 5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01;p 4"/>
          <p:cNvSpPr/>
          <p:nvPr/>
        </p:nvSpPr>
        <p:spPr>
          <a:xfrm>
            <a:off x="486360" y="15552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2. Versprechen und </a:t>
            </a:r>
            <a:br>
              <a:rPr sz="1800"/>
            </a:b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Herausforderungen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540000" y="2727000"/>
            <a:ext cx="3850920" cy="80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11160000" y="1215000"/>
            <a:ext cx="358560" cy="2685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540000" y="1647000"/>
            <a:ext cx="8098920" cy="943920"/>
          </a:xfrm>
          <a:prstGeom prst="rect">
            <a:avLst/>
          </a:prstGeom>
          <a:solidFill>
            <a:srgbClr val="3465a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Lehrkräfte-Mangel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738000" y="2890800"/>
            <a:ext cx="3400920" cy="9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Ersatz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4608000" y="2727000"/>
            <a:ext cx="4030920" cy="80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4644000" y="2890800"/>
            <a:ext cx="39589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Attraktivität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540000" y="3699000"/>
            <a:ext cx="3850920" cy="80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540000" y="3862800"/>
            <a:ext cx="37789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De-Skilling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4608000" y="3699000"/>
            <a:ext cx="4030920" cy="80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4644000" y="3691800"/>
            <a:ext cx="39589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2500" spc="-1" strike="noStrike">
                <a:solidFill>
                  <a:srgbClr val="ffffff"/>
                </a:solidFill>
                <a:latin typeface="Calibri"/>
              </a:rPr>
              <a:t>Mensch-Maschine-Interaktion</a:t>
            </a:r>
            <a:endParaRPr b="0" lang="de-DE" sz="2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Google Shape;102;p 6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0;p19"/>
          <p:cNvSpPr/>
          <p:nvPr/>
        </p:nvSpPr>
        <p:spPr>
          <a:xfrm>
            <a:off x="486360" y="-21240"/>
            <a:ext cx="802080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500" spc="-1" strike="noStrike">
                <a:solidFill>
                  <a:srgbClr val="ffffff"/>
                </a:solidFill>
                <a:latin typeface="Calibri"/>
                <a:ea typeface="Calibri"/>
              </a:rPr>
              <a:t>3. Hilfestellungen</a:t>
            </a:r>
            <a:endParaRPr b="0" lang="de-DE" sz="3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3" name="Google Shape;123;p19" descr=""/>
          <p:cNvPicPr/>
          <p:nvPr/>
        </p:nvPicPr>
        <p:blipFill>
          <a:blip r:embed="rId1"/>
          <a:stretch/>
        </p:blipFill>
        <p:spPr>
          <a:xfrm>
            <a:off x="900000" y="1809720"/>
            <a:ext cx="7234920" cy="2446200"/>
          </a:xfrm>
          <a:prstGeom prst="rect">
            <a:avLst/>
          </a:prstGeom>
          <a:ln w="0">
            <a:noFill/>
          </a:ln>
        </p:spPr>
      </p:pic>
      <p:sp>
        <p:nvSpPr>
          <p:cNvPr id="124" name="Google Shape;102;p 7"/>
          <p:cNvSpPr/>
          <p:nvPr/>
        </p:nvSpPr>
        <p:spPr>
          <a:xfrm>
            <a:off x="4336200" y="220320"/>
            <a:ext cx="457020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Nina Galla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808080"/>
                </a:solidFill>
                <a:latin typeface="Calibri"/>
                <a:ea typeface="Calibri"/>
              </a:rPr>
              <a:t>#37c3/Dezember 2023</a:t>
            </a:r>
            <a:endParaRPr b="0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Application>LibreOffice/7.6.3.2$MacOSX_X86_64 LibreOffice_project/29d686fea9f6705b262d369fede658f824154cc0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de-DE</dc:language>
  <cp:lastModifiedBy/>
  <dcterms:modified xsi:type="dcterms:W3CDTF">2023-12-30T09:11:20Z</dcterms:modified>
  <cp:revision>26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