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90" r:id="rId10"/>
    <p:sldId id="291" r:id="rId11"/>
    <p:sldId id="292" r:id="rId12"/>
    <p:sldId id="309" r:id="rId13"/>
    <p:sldId id="310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15" r:id="rId22"/>
    <p:sldId id="273" r:id="rId23"/>
    <p:sldId id="274" r:id="rId24"/>
    <p:sldId id="304" r:id="rId25"/>
    <p:sldId id="287" r:id="rId26"/>
    <p:sldId id="286" r:id="rId27"/>
    <p:sldId id="305" r:id="rId28"/>
    <p:sldId id="316" r:id="rId29"/>
    <p:sldId id="307" r:id="rId30"/>
    <p:sldId id="314" r:id="rId31"/>
    <p:sldId id="306" r:id="rId32"/>
    <p:sldId id="275" r:id="rId33"/>
    <p:sldId id="313" r:id="rId34"/>
    <p:sldId id="276" r:id="rId35"/>
    <p:sldId id="311" r:id="rId36"/>
    <p:sldId id="277" r:id="rId37"/>
    <p:sldId id="279" r:id="rId38"/>
    <p:sldId id="278" r:id="rId39"/>
    <p:sldId id="312" r:id="rId40"/>
    <p:sldId id="303" r:id="rId41"/>
    <p:sldId id="302" r:id="rId42"/>
    <p:sldId id="30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2" autoAdjust="0"/>
  </p:normalViewPr>
  <p:slideViewPr>
    <p:cSldViewPr>
      <p:cViewPr varScale="1">
        <p:scale>
          <a:sx n="57" d="100"/>
          <a:sy n="57" d="100"/>
        </p:scale>
        <p:origin x="1008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AA86-E706-471C-B2E2-3FAFDC0E6054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8004-6F1D-40E7-B189-C0A3F5AD16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That‘s</a:t>
            </a:r>
            <a:r>
              <a:rPr lang="de-DE" dirty="0"/>
              <a:t> all </a:t>
            </a:r>
            <a:r>
              <a:rPr lang="de-DE" dirty="0" err="1"/>
              <a:t>nice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,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de-DE" baseline="0" dirty="0"/>
              <a:t> in </a:t>
            </a:r>
            <a:r>
              <a:rPr lang="de-DE" baseline="0" dirty="0" err="1"/>
              <a:t>America</a:t>
            </a:r>
            <a:r>
              <a:rPr lang="de-DE" baseline="0" dirty="0"/>
              <a:t> </a:t>
            </a:r>
            <a:r>
              <a:rPr lang="de-DE" baseline="0" dirty="0" err="1"/>
              <a:t>has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course</a:t>
            </a:r>
            <a:r>
              <a:rPr lang="de-DE" baseline="0" dirty="0"/>
              <a:t> </a:t>
            </a:r>
            <a:r>
              <a:rPr lang="de-DE" baseline="0" dirty="0" err="1"/>
              <a:t>repeatedly</a:t>
            </a:r>
            <a:r>
              <a:rPr lang="de-DE" baseline="0" dirty="0"/>
              <a:t> </a:t>
            </a:r>
            <a:r>
              <a:rPr lang="de-DE" baseline="0" dirty="0" err="1"/>
              <a:t>shown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respect</a:t>
            </a:r>
            <a:r>
              <a:rPr lang="de-DE" baseline="0" dirty="0"/>
              <a:t> </a:t>
            </a:r>
            <a:r>
              <a:rPr lang="de-DE" baseline="0" dirty="0" err="1"/>
              <a:t>privacy</a:t>
            </a:r>
            <a:r>
              <a:rPr lang="de-DE" baseline="0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course</a:t>
            </a:r>
            <a:r>
              <a:rPr lang="de-DE" baseline="0" dirty="0"/>
              <a:t>,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wont</a:t>
            </a:r>
            <a:r>
              <a:rPr lang="de-DE" baseline="0" dirty="0"/>
              <a:t> </a:t>
            </a:r>
            <a:r>
              <a:rPr lang="de-DE" baseline="0" dirty="0" err="1"/>
              <a:t>change</a:t>
            </a:r>
            <a:r>
              <a:rPr lang="de-DE" baseline="0" dirty="0"/>
              <a:t> </a:t>
            </a:r>
            <a:r>
              <a:rPr lang="de-DE" baseline="0" dirty="0" err="1"/>
              <a:t>under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president</a:t>
            </a:r>
            <a:r>
              <a:rPr lang="de-DE" baseline="0" dirty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Interestingly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surprisingly</a:t>
            </a:r>
            <a:r>
              <a:rPr lang="de-DE" baseline="0" dirty="0"/>
              <a:t> </a:t>
            </a:r>
            <a:r>
              <a:rPr lang="de-DE" baseline="0" dirty="0" err="1"/>
              <a:t>little</a:t>
            </a:r>
            <a:r>
              <a:rPr lang="de-DE" baseline="0" dirty="0"/>
              <a:t> </a:t>
            </a:r>
            <a:r>
              <a:rPr lang="de-DE" baseline="0" dirty="0" err="1"/>
              <a:t>talk</a:t>
            </a:r>
            <a:r>
              <a:rPr lang="de-DE" baseline="0" dirty="0"/>
              <a:t> </a:t>
            </a:r>
            <a:r>
              <a:rPr lang="de-DE" baseline="0" dirty="0" err="1"/>
              <a:t>about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privacy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genomes</a:t>
            </a: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/>
              <a:t>However</a:t>
            </a:r>
            <a:r>
              <a:rPr lang="de-DE" baseline="0" dirty="0"/>
              <a:t>, </a:t>
            </a:r>
            <a:r>
              <a:rPr lang="de-DE" baseline="0" dirty="0" err="1"/>
              <a:t>some</a:t>
            </a:r>
            <a:r>
              <a:rPr lang="de-DE" baseline="0" dirty="0"/>
              <a:t> </a:t>
            </a:r>
            <a:r>
              <a:rPr lang="de-DE" baseline="0" dirty="0" err="1"/>
              <a:t>came</a:t>
            </a:r>
            <a:r>
              <a:rPr lang="de-DE" baseline="0" dirty="0"/>
              <a:t> </a:t>
            </a:r>
            <a:r>
              <a:rPr lang="de-DE" baseline="0" dirty="0" err="1"/>
              <a:t>quite</a:t>
            </a:r>
            <a:r>
              <a:rPr lang="de-DE" baseline="0" dirty="0"/>
              <a:t> </a:t>
            </a:r>
            <a:r>
              <a:rPr lang="de-DE" baseline="0" dirty="0" err="1"/>
              <a:t>early</a:t>
            </a:r>
            <a:r>
              <a:rPr lang="de-DE" baseline="0" dirty="0"/>
              <a:t> like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article</a:t>
            </a: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I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</a:rPr>
              <a:t>quote:“</a:t>
            </a: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</a:rPr>
              <a:t>As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 gene tests become common, possibilities for abuse will intensify.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Banks might not offer you a mortgage if you were likely to die before it was paid off. A pregnant women might secretly get DNA from her lovers so she knows who the father is. Someone might check out a potential mate for genetic flaws. Politicians might dig up dirt on their rivals. Another question: How far should law enforcement be allowed to go? Should prosecutors be allowed to subpoena a company's DNA database of thousands of people if they suspect it contains a match to a crime suspect?”</a:t>
            </a: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8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“I think this issue is just starting to emerge. It will be a classic conflict between scientists desire for more data and Americans desire to keep sensitive personal information private.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If your DNA is in an easily accessible database, what are the limits of what bureaucrats can do with it?”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Subpoena</a:t>
            </a:r>
            <a:r>
              <a:rPr lang="de-DE" baseline="0" dirty="0"/>
              <a:t> - Vorladung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3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Court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ancestry.com, </a:t>
            </a:r>
            <a:r>
              <a:rPr lang="de-DE" dirty="0" err="1"/>
              <a:t>father‘s</a:t>
            </a:r>
            <a:r>
              <a:rPr lang="de-DE" dirty="0"/>
              <a:t> DNA </a:t>
            </a:r>
            <a:r>
              <a:rPr lang="de-DE" dirty="0" err="1"/>
              <a:t>suggested</a:t>
            </a:r>
            <a:r>
              <a:rPr lang="de-DE" dirty="0"/>
              <a:t> </a:t>
            </a:r>
            <a:r>
              <a:rPr lang="de-DE" dirty="0" err="1"/>
              <a:t>murderer</a:t>
            </a:r>
            <a:r>
              <a:rPr lang="de-DE" baseline="0" dirty="0"/>
              <a:t> was a relative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him</a:t>
            </a:r>
            <a:endParaRPr lang="de-DE" baseline="0" dirty="0"/>
          </a:p>
          <a:p>
            <a:endParaRPr lang="en-US" dirty="0"/>
          </a:p>
          <a:p>
            <a:r>
              <a:rPr lang="en-US" dirty="0"/>
              <a:t>Kate Black, Privacy officer 23andme: “In the event we are required by law to make a disclosure, we will notify the affected customer through the contact information provided to us, unless doing so would violate the law or a court order.”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0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Rivera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9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„do </a:t>
            </a:r>
            <a:r>
              <a:rPr lang="de-DE" dirty="0" err="1"/>
              <a:t>whatever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counteract</a:t>
            </a:r>
            <a:r>
              <a:rPr lang="de-DE" baseline="0" dirty="0"/>
              <a:t> </a:t>
            </a:r>
            <a:r>
              <a:rPr lang="de-DE" baseline="0" dirty="0" err="1"/>
              <a:t>disease</a:t>
            </a:r>
            <a:endParaRPr lang="de-DE" baseline="0" dirty="0"/>
          </a:p>
          <a:p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right</a:t>
            </a:r>
            <a:r>
              <a:rPr lang="de-DE" baseline="0" dirty="0"/>
              <a:t> </a:t>
            </a:r>
            <a:r>
              <a:rPr lang="de-DE" baseline="0" dirty="0" err="1"/>
              <a:t>strategy</a:t>
            </a:r>
            <a:r>
              <a:rPr lang="de-DE" baseline="0" dirty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2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father</a:t>
            </a:r>
            <a:r>
              <a:rPr lang="de-DE" baseline="0" dirty="0"/>
              <a:t> </a:t>
            </a:r>
            <a:r>
              <a:rPr lang="de-DE" baseline="0" dirty="0" err="1"/>
              <a:t>want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found</a:t>
            </a:r>
            <a:r>
              <a:rPr lang="de-DE" baseline="0" dirty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8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</a:t>
            </a:r>
            <a:r>
              <a:rPr lang="de-DE" baseline="0" dirty="0"/>
              <a:t> </a:t>
            </a:r>
            <a:r>
              <a:rPr lang="de-DE" baseline="0" dirty="0" err="1"/>
              <a:t>any</a:t>
            </a:r>
            <a:r>
              <a:rPr lang="de-DE" baseline="0" dirty="0"/>
              <a:t> </a:t>
            </a:r>
            <a:r>
              <a:rPr lang="de-DE" baseline="0" dirty="0" err="1"/>
              <a:t>way</a:t>
            </a:r>
            <a:r>
              <a:rPr lang="de-DE" baseline="0" dirty="0"/>
              <a:t> </a:t>
            </a:r>
            <a:r>
              <a:rPr lang="de-DE" baseline="0" dirty="0" err="1"/>
              <a:t>bad</a:t>
            </a:r>
            <a:r>
              <a:rPr lang="de-DE" baseline="0" dirty="0"/>
              <a:t>. But </a:t>
            </a:r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could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been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might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again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2008, Schäuble, save </a:t>
            </a:r>
            <a:r>
              <a:rPr lang="de-DE" dirty="0" err="1"/>
              <a:t>fingerprints</a:t>
            </a:r>
            <a:r>
              <a:rPr lang="de-DE" dirty="0"/>
              <a:t> on ID Cards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9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(not feasible, why would you have terrorist DNA?</a:t>
            </a:r>
            <a:endParaRPr lang="en-US"/>
          </a:p>
          <a:p>
            <a:r>
              <a:rPr lang="en-US" dirty="0"/>
              <a:t>Illegitimate</a:t>
            </a:r>
            <a:r>
              <a:rPr lang="en-US" baseline="0" dirty="0"/>
              <a:t> children</a:t>
            </a:r>
          </a:p>
          <a:p>
            <a:r>
              <a:rPr lang="en-US" baseline="0" dirty="0"/>
              <a:t>Unfaithful wives</a:t>
            </a:r>
          </a:p>
          <a:p>
            <a:r>
              <a:rPr lang="en-US" baseline="0" dirty="0"/>
              <a:t>Genetic flaws</a:t>
            </a:r>
          </a:p>
          <a:p>
            <a:r>
              <a:rPr lang="en-US" baseline="0" dirty="0"/>
              <a:t>Heritage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9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https://www.wired.com/2013/10/big-data-biology/</a:t>
            </a:r>
          </a:p>
          <a:p>
            <a:r>
              <a:rPr lang="en-US" dirty="0"/>
              <a:t>http://blog.mlin.net/2014/03/blogging-my-genome-episode-3-data.html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11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http://www.wbur.org/npr/447202433/-great-pause-among-forensic-scientists-as-dna-proves-fallible</a:t>
            </a:r>
          </a:p>
          <a:p>
            <a:r>
              <a:rPr lang="de-DE" dirty="0"/>
              <a:t>https://medium.com/precision-medicine/how-big-is-the-human-genome-e90caa3409b0#.7saobual5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Scotland, </a:t>
            </a:r>
            <a:r>
              <a:rPr lang="de-DE" dirty="0" err="1"/>
              <a:t>courses</a:t>
            </a:r>
            <a:r>
              <a:rPr lang="de-DE" dirty="0"/>
              <a:t> in </a:t>
            </a:r>
            <a:r>
              <a:rPr lang="de-DE" dirty="0" err="1"/>
              <a:t>forensics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It‘s</a:t>
            </a:r>
            <a:r>
              <a:rPr lang="de-DE" dirty="0"/>
              <a:t> all </a:t>
            </a:r>
            <a:r>
              <a:rPr lang="de-DE" dirty="0" err="1"/>
              <a:t>about</a:t>
            </a:r>
            <a:r>
              <a:rPr lang="de-DE" dirty="0"/>
              <a:t> Regulation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DNA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regulated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important</a:t>
            </a:r>
            <a:endParaRPr lang="de-DE" dirty="0"/>
          </a:p>
          <a:p>
            <a:r>
              <a:rPr lang="de-DE" dirty="0"/>
              <a:t>Regulation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mobile/agile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Dna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a </a:t>
            </a:r>
            <a:r>
              <a:rPr lang="de-DE" baseline="0" dirty="0" err="1"/>
              <a:t>code</a:t>
            </a:r>
            <a:r>
              <a:rPr lang="de-DE" baseline="0" dirty="0"/>
              <a:t>. Just like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write</a:t>
            </a:r>
            <a:r>
              <a:rPr lang="de-DE" baseline="0" dirty="0"/>
              <a:t> </a:t>
            </a:r>
            <a:r>
              <a:rPr lang="de-DE" baseline="0" dirty="0" err="1"/>
              <a:t>code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it‘s</a:t>
            </a:r>
            <a:r>
              <a:rPr lang="de-DE" baseline="0" dirty="0"/>
              <a:t> </a:t>
            </a:r>
            <a:r>
              <a:rPr lang="de-DE" baseline="0" dirty="0" err="1"/>
              <a:t>afterwards</a:t>
            </a:r>
            <a:r>
              <a:rPr lang="de-DE" baseline="0" dirty="0"/>
              <a:t> </a:t>
            </a:r>
            <a:r>
              <a:rPr lang="de-DE" baseline="0" dirty="0" err="1"/>
              <a:t>interpreted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show</a:t>
            </a:r>
            <a:r>
              <a:rPr lang="de-DE" baseline="0" dirty="0"/>
              <a:t> </a:t>
            </a:r>
            <a:r>
              <a:rPr lang="de-DE" baseline="0" dirty="0" err="1"/>
              <a:t>whatever</a:t>
            </a:r>
            <a:r>
              <a:rPr lang="de-DE" baseline="0" dirty="0"/>
              <a:t>, DNA </a:t>
            </a:r>
            <a:r>
              <a:rPr lang="de-DE" baseline="0" dirty="0" err="1"/>
              <a:t>codes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something</a:t>
            </a:r>
            <a:r>
              <a:rPr lang="de-DE" baseline="0" dirty="0"/>
              <a:t>.</a:t>
            </a:r>
          </a:p>
          <a:p>
            <a:r>
              <a:rPr lang="de-DE" baseline="0" dirty="0"/>
              <a:t>In </a:t>
            </a:r>
            <a:r>
              <a:rPr lang="de-DE" baseline="0" dirty="0" err="1"/>
              <a:t>many</a:t>
            </a:r>
            <a:r>
              <a:rPr lang="de-DE" baseline="0" dirty="0"/>
              <a:t> </a:t>
            </a:r>
            <a:r>
              <a:rPr lang="de-DE" baseline="0" dirty="0" err="1"/>
              <a:t>cases</a:t>
            </a:r>
            <a:r>
              <a:rPr lang="de-DE" baseline="0" dirty="0"/>
              <a:t>, DNA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interpreted</a:t>
            </a:r>
            <a:r>
              <a:rPr lang="de-DE" baseline="0" dirty="0"/>
              <a:t> </a:t>
            </a:r>
            <a:r>
              <a:rPr lang="de-DE" baseline="0" dirty="0" err="1"/>
              <a:t>by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cellular</a:t>
            </a:r>
            <a:r>
              <a:rPr lang="de-DE" baseline="0" dirty="0"/>
              <a:t> </a:t>
            </a:r>
            <a:r>
              <a:rPr lang="de-DE" baseline="0" dirty="0" err="1"/>
              <a:t>components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form a </a:t>
            </a:r>
            <a:r>
              <a:rPr lang="de-DE" baseline="0" dirty="0" err="1"/>
              <a:t>protein</a:t>
            </a:r>
            <a:r>
              <a:rPr lang="de-DE" baseline="0" dirty="0"/>
              <a:t>.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these</a:t>
            </a:r>
            <a:r>
              <a:rPr lang="de-DE" baseline="0" dirty="0"/>
              <a:t> </a:t>
            </a:r>
            <a:r>
              <a:rPr lang="de-DE" baseline="0" dirty="0" err="1"/>
              <a:t>proteins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basically</a:t>
            </a:r>
            <a:r>
              <a:rPr lang="de-DE" baseline="0" dirty="0"/>
              <a:t> </a:t>
            </a: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make</a:t>
            </a:r>
            <a:r>
              <a:rPr lang="de-DE" baseline="0" dirty="0"/>
              <a:t> </a:t>
            </a:r>
            <a:r>
              <a:rPr lang="de-DE" baseline="0" dirty="0" err="1"/>
              <a:t>us</a:t>
            </a:r>
            <a:r>
              <a:rPr lang="de-DE" baseline="0" dirty="0"/>
              <a:t> </a:t>
            </a:r>
            <a:r>
              <a:rPr lang="de-DE" baseline="0" dirty="0" err="1"/>
              <a:t>funtion</a:t>
            </a:r>
            <a:r>
              <a:rPr lang="de-DE" baseline="0" dirty="0"/>
              <a:t>.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colour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skin</a:t>
            </a:r>
            <a:r>
              <a:rPr lang="de-DE" baseline="0" dirty="0"/>
              <a:t>,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create</a:t>
            </a:r>
            <a:r>
              <a:rPr lang="de-DE" baseline="0" dirty="0"/>
              <a:t> </a:t>
            </a:r>
            <a:r>
              <a:rPr lang="de-DE" baseline="0" dirty="0" err="1"/>
              <a:t>hair</a:t>
            </a:r>
            <a:r>
              <a:rPr lang="de-DE" baseline="0" dirty="0"/>
              <a:t>, </a:t>
            </a:r>
            <a:r>
              <a:rPr lang="de-DE" baseline="0" dirty="0" err="1"/>
              <a:t>muscle</a:t>
            </a:r>
            <a:r>
              <a:rPr lang="de-DE" baseline="0" dirty="0"/>
              <a:t> </a:t>
            </a:r>
            <a:r>
              <a:rPr lang="de-DE" baseline="0" dirty="0" err="1"/>
              <a:t>fibres</a:t>
            </a:r>
            <a:r>
              <a:rPr lang="de-DE" baseline="0" dirty="0"/>
              <a:t>,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a </a:t>
            </a:r>
            <a:r>
              <a:rPr lang="de-DE" baseline="0" dirty="0" err="1"/>
              <a:t>means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communication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greatly</a:t>
            </a:r>
            <a:r>
              <a:rPr lang="de-DE" baseline="0" dirty="0"/>
              <a:t> </a:t>
            </a:r>
            <a:r>
              <a:rPr lang="de-DE" baseline="0" dirty="0" err="1"/>
              <a:t>accelerate</a:t>
            </a:r>
            <a:r>
              <a:rPr lang="de-DE" baseline="0" dirty="0"/>
              <a:t> all </a:t>
            </a:r>
            <a:r>
              <a:rPr lang="de-DE" baseline="0" dirty="0" err="1"/>
              <a:t>kinds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processes</a:t>
            </a:r>
            <a:r>
              <a:rPr lang="de-DE" baseline="0" dirty="0"/>
              <a:t>.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govern</a:t>
            </a:r>
            <a:r>
              <a:rPr lang="de-DE" baseline="0" dirty="0"/>
              <a:t> </a:t>
            </a:r>
            <a:r>
              <a:rPr lang="de-DE" baseline="0" dirty="0" err="1"/>
              <a:t>cell</a:t>
            </a:r>
            <a:r>
              <a:rPr lang="de-DE" baseline="0" dirty="0"/>
              <a:t> </a:t>
            </a:r>
            <a:r>
              <a:rPr lang="de-DE" baseline="0" dirty="0" err="1"/>
              <a:t>division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, </a:t>
            </a:r>
            <a:r>
              <a:rPr lang="de-DE" baseline="0" dirty="0" err="1"/>
              <a:t>maybe</a:t>
            </a:r>
            <a:r>
              <a:rPr lang="de-DE" baseline="0" dirty="0"/>
              <a:t> </a:t>
            </a:r>
            <a:r>
              <a:rPr lang="de-DE" baseline="0" dirty="0" err="1"/>
              <a:t>most</a:t>
            </a:r>
            <a:r>
              <a:rPr lang="de-DE" baseline="0" dirty="0"/>
              <a:t> </a:t>
            </a:r>
            <a:r>
              <a:rPr lang="de-DE" baseline="0" dirty="0" err="1"/>
              <a:t>importantly</a:t>
            </a:r>
            <a:r>
              <a:rPr lang="de-DE" baseline="0" dirty="0"/>
              <a:t>,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govern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creation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other</a:t>
            </a:r>
            <a:r>
              <a:rPr lang="de-DE" baseline="0" dirty="0"/>
              <a:t> </a:t>
            </a:r>
            <a:r>
              <a:rPr lang="de-DE" baseline="0" dirty="0" err="1"/>
              <a:t>proteins</a:t>
            </a:r>
            <a:r>
              <a:rPr lang="de-DE" baseline="0" dirty="0"/>
              <a:t>. In </a:t>
            </a:r>
            <a:r>
              <a:rPr lang="de-DE" baseline="0" dirty="0" err="1"/>
              <a:t>the</a:t>
            </a:r>
            <a:r>
              <a:rPr lang="de-DE" baseline="0" dirty="0"/>
              <a:t> end,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DNAs GUI.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So,</a:t>
            </a:r>
            <a:r>
              <a:rPr lang="de-DE" baseline="0" dirty="0"/>
              <a:t> in </a:t>
            </a:r>
            <a:r>
              <a:rPr lang="de-DE" baseline="0" dirty="0" err="1"/>
              <a:t>case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want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know</a:t>
            </a:r>
            <a:r>
              <a:rPr lang="de-DE" baseline="0" dirty="0"/>
              <a:t> </a:t>
            </a:r>
            <a:r>
              <a:rPr lang="de-DE" baseline="0" dirty="0" err="1"/>
              <a:t>how</a:t>
            </a:r>
            <a:r>
              <a:rPr lang="de-DE" baseline="0" dirty="0"/>
              <a:t> </a:t>
            </a:r>
            <a:r>
              <a:rPr lang="de-DE" baseline="0" dirty="0" err="1"/>
              <a:t>complex</a:t>
            </a:r>
            <a:r>
              <a:rPr lang="de-DE" baseline="0" dirty="0"/>
              <a:t>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,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just a </a:t>
            </a:r>
            <a:r>
              <a:rPr lang="de-DE" baseline="0" dirty="0" err="1"/>
              <a:t>tiny</a:t>
            </a:r>
            <a:r>
              <a:rPr lang="de-DE" baseline="0" dirty="0"/>
              <a:t> </a:t>
            </a:r>
            <a:r>
              <a:rPr lang="de-DE" baseline="0" dirty="0" err="1"/>
              <a:t>part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happens</a:t>
            </a:r>
            <a:r>
              <a:rPr lang="de-DE" baseline="0" dirty="0"/>
              <a:t> in a </a:t>
            </a:r>
            <a:r>
              <a:rPr lang="de-DE" baseline="0" dirty="0" err="1"/>
              <a:t>cell</a:t>
            </a:r>
            <a:r>
              <a:rPr lang="de-DE" baseline="0" dirty="0"/>
              <a:t> all </a:t>
            </a:r>
            <a:r>
              <a:rPr lang="de-DE" baseline="0" dirty="0" err="1"/>
              <a:t>the</a:t>
            </a:r>
            <a:r>
              <a:rPr lang="de-DE" baseline="0" dirty="0"/>
              <a:t> time. </a:t>
            </a:r>
          </a:p>
          <a:p>
            <a:r>
              <a:rPr lang="de-DE" baseline="0" dirty="0"/>
              <a:t>This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cell</a:t>
            </a:r>
            <a:r>
              <a:rPr lang="de-DE" baseline="0" dirty="0"/>
              <a:t>,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nucleus</a:t>
            </a:r>
            <a:r>
              <a:rPr lang="de-DE" baseline="0" dirty="0"/>
              <a:t>,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dna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. </a:t>
            </a:r>
          </a:p>
          <a:p>
            <a:r>
              <a:rPr lang="de-DE" baseline="0" dirty="0"/>
              <a:t>These </a:t>
            </a:r>
            <a:r>
              <a:rPr lang="de-DE" baseline="0" dirty="0" err="1"/>
              <a:t>are</a:t>
            </a:r>
            <a:r>
              <a:rPr lang="de-DE" baseline="0" dirty="0"/>
              <a:t> all </a:t>
            </a:r>
            <a:r>
              <a:rPr lang="de-DE" baseline="0" dirty="0" err="1"/>
              <a:t>proteins</a:t>
            </a:r>
            <a:r>
              <a:rPr lang="de-DE" baseline="0" dirty="0"/>
              <a:t> </a:t>
            </a:r>
            <a:r>
              <a:rPr lang="de-DE" baseline="0" dirty="0" err="1"/>
              <a:t>interacting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each</a:t>
            </a:r>
            <a:r>
              <a:rPr lang="de-DE" baseline="0" dirty="0"/>
              <a:t> </a:t>
            </a:r>
            <a:r>
              <a:rPr lang="de-DE" baseline="0" dirty="0" err="1"/>
              <a:t>other</a:t>
            </a:r>
            <a:r>
              <a:rPr lang="de-DE" baseline="0" dirty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thing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cancer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smoking</a:t>
            </a:r>
            <a:r>
              <a:rPr lang="de-DE" dirty="0"/>
              <a:t>, </a:t>
            </a:r>
            <a:r>
              <a:rPr lang="de-DE" dirty="0" err="1"/>
              <a:t>sports</a:t>
            </a:r>
            <a:r>
              <a:rPr lang="de-DE" dirty="0"/>
              <a:t>,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eating</a:t>
            </a:r>
            <a:r>
              <a:rPr lang="de-DE" dirty="0"/>
              <a:t>,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weight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8004-6F1D-40E7-B189-C0A3F5AD16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43DA13-93C5-4B0A-B905-7DBB4F7FAF5A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D4F5400-15A6-42CE-A415-0E365C2D3F8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 err="1"/>
              <a:t>Genetic</a:t>
            </a:r>
            <a:r>
              <a:rPr lang="de-DE" sz="4000" dirty="0"/>
              <a:t> </a:t>
            </a:r>
            <a:r>
              <a:rPr lang="de-DE" sz="4000" dirty="0" err="1"/>
              <a:t>codes</a:t>
            </a:r>
            <a:r>
              <a:rPr lang="de-DE" sz="4000" dirty="0"/>
              <a:t> </a:t>
            </a:r>
            <a:r>
              <a:rPr lang="de-DE" sz="4000" dirty="0" err="1"/>
              <a:t>and</a:t>
            </a:r>
            <a:r>
              <a:rPr lang="de-DE" sz="4000" dirty="0"/>
              <a:t> </a:t>
            </a:r>
            <a:r>
              <a:rPr lang="de-DE" sz="4000" dirty="0" err="1"/>
              <a:t>what</a:t>
            </a:r>
            <a:r>
              <a:rPr lang="de-DE" sz="4000" dirty="0"/>
              <a:t> </a:t>
            </a:r>
            <a:r>
              <a:rPr lang="de-DE" sz="4000" dirty="0" err="1"/>
              <a:t>they</a:t>
            </a:r>
            <a:r>
              <a:rPr lang="de-DE" sz="4000" dirty="0"/>
              <a:t> </a:t>
            </a:r>
            <a:r>
              <a:rPr lang="de-DE" sz="4000" dirty="0" err="1"/>
              <a:t>tell</a:t>
            </a:r>
            <a:r>
              <a:rPr lang="de-DE" sz="4000" dirty="0"/>
              <a:t> </a:t>
            </a:r>
            <a:r>
              <a:rPr lang="de-DE" sz="4000" dirty="0" err="1"/>
              <a:t>us</a:t>
            </a:r>
            <a:r>
              <a:rPr lang="de-DE" sz="4000" dirty="0"/>
              <a:t> </a:t>
            </a:r>
            <a:endParaRPr lang="en-US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9123988" y="64886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Anna Müllner</a:t>
            </a:r>
          </a:p>
        </p:txBody>
      </p:sp>
    </p:spTree>
    <p:extLst>
      <p:ext uri="{BB962C8B-B14F-4D97-AF65-F5344CB8AC3E}">
        <p14:creationId xmlns:p14="http://schemas.microsoft.com/office/powerpoint/2010/main" val="36736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Genomically</a:t>
            </a:r>
            <a:r>
              <a:rPr lang="de-DE" dirty="0"/>
              <a:t>, </a:t>
            </a:r>
            <a:r>
              <a:rPr lang="de-DE" dirty="0" err="1"/>
              <a:t>we‘re</a:t>
            </a:r>
            <a:r>
              <a:rPr lang="de-DE" dirty="0"/>
              <a:t> not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special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Expected</a:t>
            </a:r>
            <a:r>
              <a:rPr lang="de-DE" dirty="0"/>
              <a:t> 100.000 genes</a:t>
            </a:r>
          </a:p>
          <a:p>
            <a:r>
              <a:rPr lang="de-DE" dirty="0"/>
              <a:t>„The </a:t>
            </a:r>
            <a:r>
              <a:rPr lang="de-DE" dirty="0" err="1"/>
              <a:t>language</a:t>
            </a:r>
            <a:r>
              <a:rPr lang="de-DE" dirty="0"/>
              <a:t> in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God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“ Bill Clinton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19-20.000 Genes</a:t>
            </a:r>
          </a:p>
          <a:p>
            <a:pPr lvl="1"/>
            <a:r>
              <a:rPr lang="de-DE" dirty="0"/>
              <a:t>Same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nematodes</a:t>
            </a:r>
            <a:endParaRPr lang="de-DE" dirty="0"/>
          </a:p>
          <a:p>
            <a:pPr lvl="1"/>
            <a:r>
              <a:rPr lang="de-DE" dirty="0"/>
              <a:t>Just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colon</a:t>
            </a:r>
            <a:r>
              <a:rPr lang="de-DE" dirty="0"/>
              <a:t> </a:t>
            </a:r>
            <a:r>
              <a:rPr lang="de-DE" dirty="0" err="1"/>
              <a:t>bacteria</a:t>
            </a:r>
            <a:endParaRPr lang="de-DE" dirty="0"/>
          </a:p>
          <a:p>
            <a:endParaRPr lang="de-DE" dirty="0"/>
          </a:p>
        </p:txBody>
      </p:sp>
      <p:pic>
        <p:nvPicPr>
          <p:cNvPr id="7170" name="Picture 2" descr="https://upload.wikimedia.org/wikipedia/commons/9/94/Holygr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924944"/>
            <a:ext cx="200364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„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a </a:t>
            </a:r>
            <a:r>
              <a:rPr lang="de-DE" dirty="0" err="1"/>
              <a:t>shit</a:t>
            </a:r>
            <a:r>
              <a:rPr lang="de-DE" dirty="0"/>
              <a:t>“ (Craig </a:t>
            </a:r>
            <a:r>
              <a:rPr lang="de-DE" dirty="0" err="1"/>
              <a:t>Venter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dn.meme.am/cache/images/folder687/300x/2779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700808"/>
            <a:ext cx="422482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5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844824"/>
            <a:ext cx="5001344" cy="37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Answers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Genomes</a:t>
            </a:r>
            <a:endParaRPr lang="de-DE" dirty="0"/>
          </a:p>
          <a:p>
            <a:pPr lvl="1"/>
            <a:r>
              <a:rPr lang="de-DE" dirty="0"/>
              <a:t>1000 </a:t>
            </a:r>
            <a:r>
              <a:rPr lang="de-DE" dirty="0" err="1"/>
              <a:t>Genomes</a:t>
            </a:r>
            <a:r>
              <a:rPr lang="de-DE" dirty="0"/>
              <a:t> Project</a:t>
            </a:r>
          </a:p>
          <a:p>
            <a:pPr lvl="1"/>
            <a:r>
              <a:rPr lang="de-DE" dirty="0"/>
              <a:t>10K </a:t>
            </a:r>
            <a:r>
              <a:rPr lang="de-DE" dirty="0" err="1"/>
              <a:t>Autism</a:t>
            </a:r>
            <a:r>
              <a:rPr lang="de-DE" dirty="0"/>
              <a:t> Genome Project</a:t>
            </a:r>
          </a:p>
          <a:p>
            <a:pPr lvl="1"/>
            <a:r>
              <a:rPr lang="de-DE" dirty="0"/>
              <a:t>100K </a:t>
            </a:r>
            <a:r>
              <a:rPr lang="de-DE" dirty="0" err="1"/>
              <a:t>Genomes</a:t>
            </a:r>
            <a:r>
              <a:rPr lang="de-DE" dirty="0"/>
              <a:t> Project (UK)</a:t>
            </a:r>
          </a:p>
          <a:p>
            <a:pPr lvl="1"/>
            <a:r>
              <a:rPr lang="de-DE" dirty="0"/>
              <a:t>1 Million </a:t>
            </a:r>
            <a:r>
              <a:rPr lang="de-DE" dirty="0" err="1"/>
              <a:t>Genomes</a:t>
            </a:r>
            <a:r>
              <a:rPr lang="de-DE" dirty="0"/>
              <a:t> Project (US)</a:t>
            </a:r>
          </a:p>
          <a:p>
            <a:pPr lvl="1"/>
            <a:r>
              <a:rPr lang="de-DE" dirty="0"/>
              <a:t>Cancer Genome Project</a:t>
            </a:r>
          </a:p>
          <a:p>
            <a:pPr lvl="1"/>
            <a:endParaRPr lang="de-DE" dirty="0"/>
          </a:p>
          <a:p>
            <a:pPr lvl="1"/>
            <a:r>
              <a:rPr lang="de-DE" dirty="0" err="1"/>
              <a:t>Personalized</a:t>
            </a:r>
            <a:r>
              <a:rPr lang="de-DE" dirty="0"/>
              <a:t> </a:t>
            </a:r>
            <a:r>
              <a:rPr lang="de-DE" dirty="0" err="1"/>
              <a:t>Medicine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r>
              <a:rPr lang="de-DE" dirty="0"/>
              <a:t>These will also not </a:t>
            </a:r>
            <a:r>
              <a:rPr lang="de-DE" dirty="0" err="1"/>
              <a:t>answer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Interaction, Regulation and Environment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145016" cy="4876800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While</a:t>
            </a:r>
            <a:r>
              <a:rPr lang="de-DE" dirty="0"/>
              <a:t> DNA </a:t>
            </a:r>
            <a:r>
              <a:rPr lang="de-DE" dirty="0" err="1"/>
              <a:t>stays</a:t>
            </a:r>
            <a:r>
              <a:rPr lang="de-DE" dirty="0"/>
              <a:t> </a:t>
            </a:r>
            <a:r>
              <a:rPr lang="de-DE" dirty="0" err="1"/>
              <a:t>static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DNA </a:t>
            </a:r>
            <a:r>
              <a:rPr lang="de-DE" dirty="0" err="1"/>
              <a:t>varies</a:t>
            </a:r>
            <a:r>
              <a:rPr lang="de-DE" dirty="0"/>
              <a:t> </a:t>
            </a:r>
            <a:r>
              <a:rPr lang="de-DE" dirty="0" err="1"/>
              <a:t>widely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s://upload.wikimedia.org/wikipedia/commons/6/60/Traffic_Light_German_Complex_With_Bicyc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16" y="151014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DNA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code</a:t>
            </a:r>
            <a:endParaRPr lang="en-US" dirty="0"/>
          </a:p>
        </p:txBody>
      </p:sp>
      <p:sp>
        <p:nvSpPr>
          <p:cNvPr id="8" name="Pfeil nach rechts 7"/>
          <p:cNvSpPr/>
          <p:nvPr/>
        </p:nvSpPr>
        <p:spPr>
          <a:xfrm>
            <a:off x="5159896" y="3284984"/>
            <a:ext cx="2304256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upload.wikimedia.org/wikipedia/commons/c/c1/Hello_World_C%2B%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12" y="2204865"/>
            <a:ext cx="26670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na, Biologie, Wissenschaft, Helix, Eiweiß, Molekü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54779"/>
            <a:ext cx="2528647" cy="14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en/3/33/Hello_world!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204864"/>
            <a:ext cx="2843808" cy="11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ile:Protein HBZ PDB 1je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590412"/>
            <a:ext cx="2627784" cy="21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4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DNA </a:t>
            </a:r>
            <a:r>
              <a:rPr lang="de-DE" dirty="0" err="1"/>
              <a:t>codes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proteins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in turn </a:t>
            </a:r>
            <a:r>
              <a:rPr lang="de-DE" dirty="0" err="1"/>
              <a:t>regulate</a:t>
            </a:r>
            <a:r>
              <a:rPr lang="de-DE" dirty="0"/>
              <a:t> DNA</a:t>
            </a:r>
            <a:endParaRPr lang="en-US" dirty="0"/>
          </a:p>
        </p:txBody>
      </p:sp>
      <p:pic>
        <p:nvPicPr>
          <p:cNvPr id="6146" name="Picture 2" descr="File:Signal transduction pathway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627202"/>
            <a:ext cx="6969905" cy="51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Still, it does have i</a:t>
            </a:r>
            <a:r>
              <a:rPr lang="de-DE" dirty="0" err="1"/>
              <a:t>ts</a:t>
            </a:r>
            <a:r>
              <a:rPr lang="de-DE" dirty="0"/>
              <a:t> </a:t>
            </a:r>
            <a:r>
              <a:rPr lang="de-DE" dirty="0" err="1"/>
              <a:t>uses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 Sequencing will still provide valuable information</a:t>
            </a:r>
          </a:p>
          <a:p>
            <a:pPr lvl="1"/>
            <a:r>
              <a:rPr lang="en-US" dirty="0"/>
              <a:t>But valuable for whom?</a:t>
            </a:r>
          </a:p>
          <a:p>
            <a:r>
              <a:rPr lang="en-US" dirty="0"/>
              <a:t>Whole Genome Sequencing could soon be used instead of specific tests because it has become cheaper</a:t>
            </a:r>
          </a:p>
          <a:p>
            <a:endParaRPr lang="en-US" dirty="0"/>
          </a:p>
          <a:p>
            <a:r>
              <a:rPr lang="en-US" dirty="0"/>
              <a:t>Possibility to study</a:t>
            </a:r>
          </a:p>
          <a:p>
            <a:pPr lvl="1"/>
            <a:r>
              <a:rPr lang="en-US" dirty="0"/>
              <a:t>Specific genes in a population</a:t>
            </a:r>
          </a:p>
          <a:p>
            <a:pPr lvl="1"/>
            <a:r>
              <a:rPr lang="en-US" dirty="0"/>
              <a:t>Genetic diseases </a:t>
            </a:r>
          </a:p>
          <a:p>
            <a:pPr lvl="1"/>
            <a:r>
              <a:rPr lang="en-US" dirty="0"/>
              <a:t>Inherited cancer</a:t>
            </a:r>
          </a:p>
          <a:p>
            <a:pPr lvl="1"/>
            <a:r>
              <a:rPr lang="en-US" dirty="0"/>
              <a:t>Genetic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6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Do we need Genome Sequencing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Diseased with Single-Gene Cause</a:t>
            </a:r>
          </a:p>
          <a:p>
            <a:pPr lvl="1"/>
            <a:r>
              <a:rPr lang="en-US" dirty="0" err="1"/>
              <a:t>Huntingtons</a:t>
            </a:r>
            <a:r>
              <a:rPr lang="en-US" dirty="0"/>
              <a:t>, Cystic Fibrosis… </a:t>
            </a:r>
          </a:p>
          <a:p>
            <a:pPr lvl="1"/>
            <a:r>
              <a:rPr lang="en-US" dirty="0"/>
              <a:t>These are rare</a:t>
            </a:r>
          </a:p>
          <a:p>
            <a:r>
              <a:rPr lang="en-US" dirty="0"/>
              <a:t>Cancer Genes</a:t>
            </a:r>
          </a:p>
          <a:p>
            <a:pPr lvl="1"/>
            <a:r>
              <a:rPr lang="en-US" dirty="0"/>
              <a:t>if the gene is mutated, the individual will to a high </a:t>
            </a:r>
            <a:r>
              <a:rPr lang="en-US" dirty="0" err="1"/>
              <a:t>likelyhood</a:t>
            </a:r>
            <a:r>
              <a:rPr lang="en-US" dirty="0"/>
              <a:t> suffer from cancer at some (early) point in life</a:t>
            </a:r>
          </a:p>
          <a:p>
            <a:pPr lvl="2"/>
            <a:r>
              <a:rPr lang="en-US" dirty="0"/>
              <a:t>Breast/Ovarian Cancer</a:t>
            </a:r>
          </a:p>
          <a:p>
            <a:pPr lvl="2"/>
            <a:r>
              <a:rPr lang="en-US" dirty="0"/>
              <a:t>Colon Cancer</a:t>
            </a:r>
          </a:p>
          <a:p>
            <a:pPr lvl="2"/>
            <a:r>
              <a:rPr lang="en-US" dirty="0"/>
              <a:t>Special syndromes like Li-</a:t>
            </a:r>
            <a:r>
              <a:rPr lang="en-US" dirty="0" err="1"/>
              <a:t>Fraumeni</a:t>
            </a:r>
            <a:r>
              <a:rPr lang="en-US" dirty="0"/>
              <a:t> Syndrome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pic>
        <p:nvPicPr>
          <p:cNvPr id="9218" name="Picture 2" descr="File:Angelina Jolie 2 June 2014 (cropp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732092"/>
            <a:ext cx="1930586" cy="27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516127" y="646579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CC </a:t>
            </a:r>
            <a:r>
              <a:rPr lang="de-DE" dirty="0" err="1"/>
              <a:t>by</a:t>
            </a:r>
            <a:r>
              <a:rPr lang="de-DE" dirty="0"/>
              <a:t> 2.0 </a:t>
            </a:r>
            <a:r>
              <a:rPr lang="de-DE" dirty="0" err="1"/>
              <a:t>Stemoc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28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162934"/>
            <a:ext cx="4204762" cy="4390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In the Western world we will probably die from...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Cardio Vascular Disease</a:t>
            </a:r>
          </a:p>
          <a:p>
            <a:r>
              <a:rPr lang="en-US" dirty="0"/>
              <a:t>Cancer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36161" y="361081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CVD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75721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01904" y="587727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61291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3200" dirty="0"/>
              <a:t>Who am I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how</a:t>
            </a:r>
            <a:r>
              <a:rPr lang="de-DE" sz="3200" dirty="0"/>
              <a:t> </a:t>
            </a:r>
            <a:r>
              <a:rPr lang="de-DE" sz="3200" dirty="0" err="1"/>
              <a:t>did</a:t>
            </a:r>
            <a:r>
              <a:rPr lang="de-DE" sz="3200" dirty="0"/>
              <a:t> I </a:t>
            </a:r>
            <a:r>
              <a:rPr lang="de-DE" sz="3200" dirty="0" err="1"/>
              <a:t>get</a:t>
            </a:r>
            <a:r>
              <a:rPr lang="de-DE" sz="3200" dirty="0"/>
              <a:t> </a:t>
            </a:r>
            <a:r>
              <a:rPr lang="de-DE" sz="3200" dirty="0" err="1"/>
              <a:t>here</a:t>
            </a:r>
            <a:r>
              <a:rPr lang="de-DE" sz="3200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90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Main Way to not get cancer or CVD is to be boring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Healthy lifestyle</a:t>
            </a:r>
          </a:p>
          <a:p>
            <a:r>
              <a:rPr lang="en-US" dirty="0"/>
              <a:t>Radioactivity, UV</a:t>
            </a:r>
          </a:p>
          <a:p>
            <a:r>
              <a:rPr lang="en-US" dirty="0"/>
              <a:t>Screening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Cancer is mostly bad luck. </a:t>
            </a:r>
          </a:p>
          <a:p>
            <a:endParaRPr lang="en-US" dirty="0"/>
          </a:p>
          <a:p>
            <a:r>
              <a:rPr lang="en-US" dirty="0"/>
              <a:t>If you don’t get it, it means you’ve died of something else before you got it.</a:t>
            </a:r>
          </a:p>
          <a:p>
            <a:endParaRPr lang="en-US" dirty="0"/>
          </a:p>
          <a:p>
            <a:r>
              <a:rPr lang="en-US" dirty="0"/>
              <a:t>Genetic risk factors mostly play a very little role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970856" y="308647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</a:t>
            </a:r>
            <a:r>
              <a:rPr lang="de" dirty="0"/>
              <a:t>ven then…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Private 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Sequencing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Private Genetic Sequencing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23andme</a:t>
            </a:r>
          </a:p>
          <a:p>
            <a:pPr lvl="1"/>
            <a:r>
              <a:rPr lang="en-US" dirty="0"/>
              <a:t>Mail in genetic tests</a:t>
            </a:r>
          </a:p>
          <a:p>
            <a:pPr lvl="1"/>
            <a:r>
              <a:rPr lang="en-US" dirty="0"/>
              <a:t>Diseases and ethnicity</a:t>
            </a:r>
          </a:p>
          <a:p>
            <a:pPr lvl="1"/>
            <a:r>
              <a:rPr lang="en-US" dirty="0"/>
              <a:t>Sequence &gt;500K locations</a:t>
            </a:r>
          </a:p>
          <a:p>
            <a:r>
              <a:rPr lang="en-US" dirty="0"/>
              <a:t>Ancestry</a:t>
            </a:r>
          </a:p>
          <a:p>
            <a:r>
              <a:rPr lang="en-US" dirty="0"/>
              <a:t>igenea.com “surname project”</a:t>
            </a:r>
          </a:p>
          <a:p>
            <a:pPr lvl="1"/>
            <a:r>
              <a:rPr lang="en-US" dirty="0"/>
              <a:t>Information on male lineage combined with last name</a:t>
            </a:r>
          </a:p>
          <a:p>
            <a:r>
              <a:rPr lang="en-US" dirty="0"/>
              <a:t>WGS: e.g. </a:t>
            </a:r>
          </a:p>
          <a:p>
            <a:pPr lvl="1"/>
            <a:r>
              <a:rPr lang="en-US" dirty="0"/>
              <a:t>Full Genomes Corporation, </a:t>
            </a:r>
            <a:r>
              <a:rPr lang="en-US" dirty="0" err="1"/>
              <a:t>Guardiome</a:t>
            </a:r>
            <a:r>
              <a:rPr lang="en-US" dirty="0"/>
              <a:t>, Gene by Gene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means, they have quite some genetic information stored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14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ile:Donald Trump Approves 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552736"/>
            <a:ext cx="5000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392144" y="6508457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CC </a:t>
            </a:r>
            <a:r>
              <a:rPr lang="de-DE" dirty="0" err="1"/>
              <a:t>by</a:t>
            </a:r>
            <a:r>
              <a:rPr lang="de-DE" dirty="0"/>
              <a:t> 2.0 JimmyNeutron2016 </a:t>
            </a:r>
          </a:p>
        </p:txBody>
      </p:sp>
    </p:spTree>
    <p:extLst>
      <p:ext uri="{BB962C8B-B14F-4D97-AF65-F5344CB8AC3E}">
        <p14:creationId xmlns:p14="http://schemas.microsoft.com/office/powerpoint/2010/main" val="231426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22" y="1844825"/>
            <a:ext cx="8086725" cy="28289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 Kashmir Hill, 2010</a:t>
            </a:r>
          </a:p>
        </p:txBody>
      </p:sp>
      <p:sp>
        <p:nvSpPr>
          <p:cNvPr id="4" name="Rechteck 3"/>
          <p:cNvSpPr/>
          <p:nvPr/>
        </p:nvSpPr>
        <p:spPr>
          <a:xfrm>
            <a:off x="2351584" y="365134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24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Robert </a:t>
            </a:r>
            <a:r>
              <a:rPr lang="en-US" dirty="0" err="1"/>
              <a:t>Langreth</a:t>
            </a:r>
            <a:r>
              <a:rPr lang="en-US" dirty="0"/>
              <a:t>, 2011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66853"/>
          <a:stretch/>
        </p:blipFill>
        <p:spPr bwMode="auto">
          <a:xfrm>
            <a:off x="1663403" y="2348881"/>
            <a:ext cx="8865195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924856" y="37170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4" t="38120"/>
          <a:stretch/>
        </p:blipFill>
        <p:spPr bwMode="auto">
          <a:xfrm>
            <a:off x="6168008" y="2996952"/>
            <a:ext cx="501267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r="56593" b="66853"/>
          <a:stretch/>
        </p:blipFill>
        <p:spPr bwMode="auto">
          <a:xfrm>
            <a:off x="1559496" y="3348608"/>
            <a:ext cx="5232828" cy="10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5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usual suspects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556792"/>
            <a:ext cx="7084914" cy="363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28" y="3428980"/>
            <a:ext cx="3921820" cy="3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348880"/>
            <a:ext cx="6017956" cy="441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happening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3246909"/>
            <a:ext cx="8229600" cy="3230091"/>
          </a:xfrm>
        </p:spPr>
        <p:txBody>
          <a:bodyPr/>
          <a:lstStyle/>
          <a:p>
            <a:r>
              <a:rPr lang="en-US" dirty="0"/>
              <a:t>DNA on a murder victim</a:t>
            </a:r>
          </a:p>
          <a:p>
            <a:r>
              <a:rPr lang="en-US" dirty="0"/>
              <a:t>Voluntary Y-chromosome-database search</a:t>
            </a:r>
          </a:p>
          <a:p>
            <a:pPr lvl="1"/>
            <a:r>
              <a:rPr lang="en-US" dirty="0"/>
              <a:t>The database lists family names</a:t>
            </a:r>
          </a:p>
          <a:p>
            <a:pPr lvl="1"/>
            <a:r>
              <a:rPr lang="en-US" dirty="0"/>
              <a:t>Y-chromosome is the male sex chromosome</a:t>
            </a:r>
          </a:p>
          <a:p>
            <a:pPr lvl="1"/>
            <a:r>
              <a:rPr lang="en-US" dirty="0"/>
              <a:t>The murderer was related in the male line to a to filmmaker </a:t>
            </a:r>
            <a:r>
              <a:rPr lang="en-US" dirty="0" err="1"/>
              <a:t>Usry</a:t>
            </a:r>
            <a:endParaRPr lang="en-US" dirty="0"/>
          </a:p>
          <a:p>
            <a:r>
              <a:rPr lang="en-US" dirty="0"/>
              <a:t>Complete DNA did not match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84785"/>
            <a:ext cx="8686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1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801688" y="2852937"/>
            <a:ext cx="8686800" cy="2246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Kate Black, privacy officer 23andme: “In the event we are required by law to make a disclosure, we will notify the affected customer through the contact information provided to us, unless doing so would violate the law or a court order.”</a:t>
            </a:r>
          </a:p>
        </p:txBody>
      </p:sp>
    </p:spTree>
    <p:extLst>
      <p:ext uri="{BB962C8B-B14F-4D97-AF65-F5344CB8AC3E}">
        <p14:creationId xmlns:p14="http://schemas.microsoft.com/office/powerpoint/2010/main" val="4262186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I‘ve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nothing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hide</a:t>
            </a:r>
            <a:r>
              <a:rPr lang="de-DE" dirty="0"/>
              <a:t>“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60880" y="1600200"/>
            <a:ext cx="8229600" cy="4876800"/>
          </a:xfrm>
        </p:spPr>
        <p:txBody>
          <a:bodyPr/>
          <a:lstStyle/>
          <a:p>
            <a:r>
              <a:rPr lang="de-DE" dirty="0" err="1"/>
              <a:t>Planted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de-DE" dirty="0"/>
          </a:p>
          <a:p>
            <a:r>
              <a:rPr lang="de-DE" dirty="0" err="1"/>
              <a:t>Circumstancial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phantom</a:t>
            </a:r>
            <a:r>
              <a:rPr lang="de-DE" dirty="0"/>
              <a:t> DNA</a:t>
            </a:r>
          </a:p>
          <a:p>
            <a:pPr lvl="1"/>
            <a:r>
              <a:rPr lang="de-DE" dirty="0"/>
              <a:t>Heilbronn Phantom (</a:t>
            </a:r>
            <a:r>
              <a:rPr lang="de-DE" dirty="0" err="1"/>
              <a:t>UwP</a:t>
            </a:r>
            <a:r>
              <a:rPr lang="de-DE" dirty="0"/>
              <a:t>)</a:t>
            </a:r>
          </a:p>
          <a:p>
            <a:endParaRPr lang="en-US" dirty="0"/>
          </a:p>
        </p:txBody>
      </p:sp>
      <p:pic>
        <p:nvPicPr>
          <p:cNvPr id="2056" name="Picture 8" descr="https://upload.wikimedia.org/wikipedia/commons/8/85/DNA-evid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64" y="3573017"/>
            <a:ext cx="3978188" cy="26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687632" y="6425686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Img</a:t>
            </a:r>
            <a:r>
              <a:rPr lang="de-DE" dirty="0"/>
              <a:t>: CC </a:t>
            </a:r>
            <a:r>
              <a:rPr lang="de-DE" dirty="0" err="1"/>
              <a:t>by</a:t>
            </a:r>
            <a:r>
              <a:rPr lang="de-DE" dirty="0"/>
              <a:t> SA 4.0 </a:t>
            </a:r>
            <a:r>
              <a:rPr lang="de-DE" dirty="0" err="1"/>
              <a:t>Daekow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0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Who am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@_</a:t>
            </a:r>
            <a:r>
              <a:rPr lang="en-US" dirty="0" err="1"/>
              <a:t>adora_belle</a:t>
            </a:r>
            <a:r>
              <a:rPr lang="en-US" dirty="0"/>
              <a:t>_</a:t>
            </a:r>
            <a:endParaRPr lang="en-US" dirty="0"/>
          </a:p>
          <a:p>
            <a:r>
              <a:rPr lang="en-US" dirty="0"/>
              <a:t>Biologist by training, Cancer Research</a:t>
            </a:r>
          </a:p>
          <a:p>
            <a:r>
              <a:rPr lang="en-US" dirty="0"/>
              <a:t>Science Blogger: </a:t>
            </a:r>
            <a:r>
              <a:rPr lang="en-US" dirty="0" err="1">
                <a:solidFill>
                  <a:srgbClr val="002060"/>
                </a:solidFill>
              </a:rPr>
              <a:t>scilogs.spektrum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dirty="0" err="1">
                <a:solidFill>
                  <a:srgbClr val="002060"/>
                </a:solidFill>
              </a:rPr>
              <a:t>lifescience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Podcast: </a:t>
            </a:r>
            <a:r>
              <a:rPr lang="en-US" dirty="0">
                <a:solidFill>
                  <a:srgbClr val="002060"/>
                </a:solidFill>
              </a:rPr>
              <a:t>zellmedien.de</a:t>
            </a:r>
          </a:p>
          <a:p>
            <a:r>
              <a:rPr lang="en-US" dirty="0"/>
              <a:t>Science Talks and Slams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Anna\Pictures\Adora Belle\girlswithtoy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b="12284"/>
          <a:stretch/>
        </p:blipFill>
        <p:spPr bwMode="auto">
          <a:xfrm>
            <a:off x="7968208" y="2420888"/>
            <a:ext cx="3262096" cy="3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44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Genetic</a:t>
            </a:r>
            <a:r>
              <a:rPr lang="de-DE" dirty="0"/>
              <a:t>) Data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23andme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reportedly</a:t>
            </a:r>
            <a:r>
              <a:rPr lang="de-DE" dirty="0"/>
              <a:t> </a:t>
            </a:r>
            <a:r>
              <a:rPr lang="de-DE" dirty="0" err="1"/>
              <a:t>sold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private </a:t>
            </a:r>
            <a:r>
              <a:rPr lang="de-DE" dirty="0" err="1"/>
              <a:t>companies</a:t>
            </a:r>
            <a:endParaRPr lang="de-DE" dirty="0"/>
          </a:p>
          <a:p>
            <a:pPr lvl="1"/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1.2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stored</a:t>
            </a:r>
            <a:r>
              <a:rPr lang="de-DE" dirty="0"/>
              <a:t> (2016)</a:t>
            </a:r>
          </a:p>
          <a:p>
            <a:pPr lvl="1"/>
            <a:r>
              <a:rPr lang="de-DE" dirty="0"/>
              <a:t>More </a:t>
            </a:r>
            <a:r>
              <a:rPr lang="de-DE" dirty="0" err="1"/>
              <a:t>deals</a:t>
            </a:r>
            <a:r>
              <a:rPr lang="de-DE" dirty="0"/>
              <a:t> </a:t>
            </a:r>
            <a:r>
              <a:rPr lang="de-DE" dirty="0" err="1"/>
              <a:t>planned</a:t>
            </a:r>
            <a:endParaRPr lang="de-DE" dirty="0"/>
          </a:p>
          <a:p>
            <a:r>
              <a:rPr lang="de-DE" dirty="0"/>
              <a:t>Anne </a:t>
            </a:r>
            <a:r>
              <a:rPr lang="de-DE" dirty="0" err="1"/>
              <a:t>Wojcicki</a:t>
            </a:r>
            <a:r>
              <a:rPr lang="de-DE" dirty="0"/>
              <a:t>: „</a:t>
            </a:r>
            <a:r>
              <a:rPr lang="en-US" dirty="0"/>
              <a:t>I want the world's [health care] data accessible.”</a:t>
            </a:r>
          </a:p>
          <a:p>
            <a:endParaRPr lang="en-US" dirty="0"/>
          </a:p>
          <a:p>
            <a:endParaRPr lang="de-DE" dirty="0"/>
          </a:p>
          <a:p>
            <a:r>
              <a:rPr lang="de-DE" dirty="0" err="1"/>
              <a:t>About</a:t>
            </a:r>
            <a:r>
              <a:rPr lang="de-DE" dirty="0"/>
              <a:t> 80%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 </a:t>
            </a:r>
            <a:r>
              <a:rPr lang="de-DE" dirty="0" err="1"/>
              <a:t>sign</a:t>
            </a:r>
            <a:r>
              <a:rPr lang="de-DE" dirty="0"/>
              <a:t> </a:t>
            </a:r>
            <a:r>
              <a:rPr lang="de-DE" dirty="0" err="1"/>
              <a:t>consent</a:t>
            </a:r>
            <a:r>
              <a:rPr lang="de-DE" dirty="0"/>
              <a:t> form</a:t>
            </a:r>
          </a:p>
          <a:p>
            <a:r>
              <a:rPr lang="de-DE" dirty="0"/>
              <a:t>Do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05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Sequencing</a:t>
            </a:r>
            <a:r>
              <a:rPr lang="de-DE" dirty="0"/>
              <a:t> </a:t>
            </a:r>
            <a:r>
              <a:rPr lang="de-DE" dirty="0" err="1"/>
              <a:t>privacy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Is a Genome interesting?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you send your DNA-probe in by mail, there is no way to know if it is your own DNA</a:t>
            </a:r>
          </a:p>
          <a:p>
            <a:endParaRPr lang="de-DE" dirty="0"/>
          </a:p>
          <a:p>
            <a:r>
              <a:rPr lang="de-DE" dirty="0"/>
              <a:t>Who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genes?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Prospective partners</a:t>
            </a:r>
          </a:p>
          <a:p>
            <a:r>
              <a:rPr lang="de-DE" dirty="0"/>
              <a:t>Family </a:t>
            </a:r>
            <a:r>
              <a:rPr lang="de-DE" dirty="0" err="1"/>
              <a:t>members</a:t>
            </a:r>
            <a:r>
              <a:rPr lang="de-DE" dirty="0"/>
              <a:t> (</a:t>
            </a:r>
            <a:r>
              <a:rPr lang="de-DE" dirty="0" err="1"/>
              <a:t>fidelity</a:t>
            </a:r>
            <a:r>
              <a:rPr lang="de-DE" dirty="0"/>
              <a:t>, </a:t>
            </a:r>
            <a:r>
              <a:rPr lang="de-DE" dirty="0" err="1"/>
              <a:t>paternity</a:t>
            </a:r>
            <a:r>
              <a:rPr lang="de-DE" dirty="0"/>
              <a:t>, </a:t>
            </a:r>
            <a:r>
              <a:rPr lang="de-DE" dirty="0" err="1"/>
              <a:t>adoption</a:t>
            </a:r>
            <a:r>
              <a:rPr lang="de-DE" dirty="0"/>
              <a:t>)</a:t>
            </a:r>
            <a:endParaRPr lang="en-US" dirty="0"/>
          </a:p>
          <a:p>
            <a:r>
              <a:rPr lang="en-US" dirty="0"/>
              <a:t>Insurance companies</a:t>
            </a:r>
          </a:p>
          <a:p>
            <a:r>
              <a:rPr lang="de-DE" dirty="0" err="1"/>
              <a:t>Employers</a:t>
            </a:r>
            <a:endParaRPr lang="en-US" dirty="0"/>
          </a:p>
          <a:p>
            <a:r>
              <a:rPr lang="en-US" dirty="0"/>
              <a:t>Prospective parents (pre-implantation diagnostics)</a:t>
            </a:r>
          </a:p>
          <a:p>
            <a:r>
              <a:rPr lang="en-US" dirty="0"/>
              <a:t>Who knows…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Price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Genetic</a:t>
            </a:r>
            <a:r>
              <a:rPr lang="de-DE" dirty="0"/>
              <a:t> Test </a:t>
            </a:r>
            <a:r>
              <a:rPr lang="de-DE" dirty="0" err="1"/>
              <a:t>from</a:t>
            </a:r>
            <a:r>
              <a:rPr lang="de-DE" dirty="0"/>
              <a:t> 23andme: 199 US$</a:t>
            </a:r>
          </a:p>
          <a:p>
            <a:endParaRPr lang="de-DE" dirty="0"/>
          </a:p>
          <a:p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Genomes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1000 US$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price</a:t>
            </a:r>
            <a:r>
              <a:rPr lang="de-DE" dirty="0"/>
              <a:t> will </a:t>
            </a:r>
            <a:r>
              <a:rPr lang="de-DE" dirty="0" err="1"/>
              <a:t>decrease</a:t>
            </a:r>
            <a:r>
              <a:rPr lang="de-DE" dirty="0"/>
              <a:t> </a:t>
            </a:r>
            <a:r>
              <a:rPr lang="de-DE" dirty="0" err="1"/>
              <a:t>further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6146" name="Picture 2" descr="http://vignette2.wikia.nocookie.net/steven-universe/images/3/3f/Shut-up-and-take-my-money.jpg/revision/latest?cb=20150926182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939768"/>
            <a:ext cx="3682752" cy="20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imgur.com/fbi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26" y="3769452"/>
            <a:ext cx="3591868" cy="26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3587034"/>
            <a:ext cx="7101322" cy="23622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Example One: who’s your daddy?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23andme connected a man to his biological father via his biological cousin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147275"/>
            <a:ext cx="9144000" cy="5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6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464" y="2080748"/>
            <a:ext cx="6420905" cy="22634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: Faith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479" y="4331656"/>
            <a:ext cx="6084168" cy="14736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904" y="2300133"/>
            <a:ext cx="7875269" cy="27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Example Three: Kuwait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Plans Genetic Testing at the border</a:t>
            </a:r>
          </a:p>
          <a:p>
            <a:r>
              <a:rPr lang="en-US" dirty="0"/>
              <a:t>Claim: Anti-Terrorism</a:t>
            </a:r>
          </a:p>
          <a:p>
            <a:r>
              <a:rPr lang="en-US" dirty="0"/>
              <a:t>Could be due to: Keep out non-Kuwaitis</a:t>
            </a:r>
          </a:p>
          <a:p>
            <a:r>
              <a:rPr lang="en-US" dirty="0"/>
              <a:t>	</a:t>
            </a:r>
            <a:r>
              <a:rPr lang="en-US" dirty="0" err="1"/>
              <a:t>Beduins</a:t>
            </a:r>
            <a:endParaRPr lang="en-US" dirty="0"/>
          </a:p>
          <a:p>
            <a:r>
              <a:rPr lang="en-US" dirty="0"/>
              <a:t>	Genetic Testing of (Non)-Family members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61893"/>
          <a:stretch/>
        </p:blipFill>
        <p:spPr>
          <a:xfrm>
            <a:off x="1631505" y="4365104"/>
            <a:ext cx="943532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Getting your Whole Genome Sequenced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337"/>
          <a:stretch/>
        </p:blipFill>
        <p:spPr>
          <a:xfrm>
            <a:off x="2351585" y="1360773"/>
            <a:ext cx="7221784" cy="480252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506632" y="6455277"/>
            <a:ext cx="222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http://blog.mlin.net</a:t>
            </a:r>
          </a:p>
        </p:txBody>
      </p:sp>
      <p:sp>
        <p:nvSpPr>
          <p:cNvPr id="6" name="Rechteck 5"/>
          <p:cNvSpPr/>
          <p:nvPr/>
        </p:nvSpPr>
        <p:spPr>
          <a:xfrm>
            <a:off x="2351584" y="5229200"/>
            <a:ext cx="7776864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5788527"/>
            <a:ext cx="76104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Genetic Data CAN be useful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...but it can be heavily misused!</a:t>
            </a:r>
          </a:p>
          <a:p>
            <a:endParaRPr lang="en-US" dirty="0"/>
          </a:p>
          <a:p>
            <a:r>
              <a:rPr lang="en-US" dirty="0"/>
              <a:t>But they do have relevance in research</a:t>
            </a:r>
          </a:p>
          <a:p>
            <a:pPr lvl="1"/>
            <a:r>
              <a:rPr lang="en-US" dirty="0"/>
              <a:t>There is a large amount of genomes stored for research purposes at many institutes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222222"/>
                </a:solidFill>
                <a:latin typeface="MillerText"/>
              </a:rPr>
              <a:t>David Goldstein, Institute for genome medicine at Columbia University:</a:t>
            </a:r>
          </a:p>
          <a:p>
            <a:pPr lvl="1"/>
            <a:r>
              <a:rPr lang="en-US" b="1" dirty="0">
                <a:solidFill>
                  <a:srgbClr val="222222"/>
                </a:solidFill>
                <a:latin typeface="MillerText"/>
              </a:rPr>
              <a:t>Irreversible drive toward obtaining more and more complete genetic information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MillerText"/>
              </a:rPr>
              <a:t>“</a:t>
            </a:r>
            <a:r>
              <a:rPr lang="en-US" b="1" dirty="0">
                <a:solidFill>
                  <a:srgbClr val="222222"/>
                </a:solidFill>
                <a:latin typeface="MillerText"/>
              </a:rPr>
              <a:t>We are all going to be sequenced; the question is just who does it and what is done with it. The challenge will be to do good things with the data</a:t>
            </a:r>
            <a:r>
              <a:rPr lang="en-US" dirty="0">
                <a:solidFill>
                  <a:srgbClr val="222222"/>
                </a:solidFill>
                <a:latin typeface="MillerText"/>
              </a:rPr>
              <a:t>.”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29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Sharing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Genomes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compared</a:t>
            </a:r>
            <a:endParaRPr lang="de-DE" dirty="0"/>
          </a:p>
          <a:p>
            <a:endParaRPr lang="de-DE" dirty="0"/>
          </a:p>
          <a:p>
            <a:r>
              <a:rPr lang="de-DE" dirty="0"/>
              <a:t>Data Size </a:t>
            </a:r>
            <a:r>
              <a:rPr lang="de-DE" dirty="0" err="1"/>
              <a:t>is</a:t>
            </a:r>
            <a:r>
              <a:rPr lang="de-DE" dirty="0"/>
              <a:t> a Problem:</a:t>
            </a:r>
          </a:p>
          <a:p>
            <a:pPr lvl="1"/>
            <a:r>
              <a:rPr lang="de-DE" dirty="0" err="1"/>
              <a:t>Genomes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200GB large</a:t>
            </a:r>
          </a:p>
          <a:p>
            <a:pPr lvl="2"/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coverage</a:t>
            </a:r>
            <a:r>
              <a:rPr lang="de-DE" dirty="0"/>
              <a:t> (i.e.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The 1000 </a:t>
            </a:r>
            <a:r>
              <a:rPr lang="de-DE" dirty="0" err="1"/>
              <a:t>Genomes</a:t>
            </a:r>
            <a:r>
              <a:rPr lang="de-DE" dirty="0"/>
              <a:t> Project</a:t>
            </a:r>
          </a:p>
          <a:p>
            <a:pPr lvl="2"/>
            <a:r>
              <a:rPr lang="de-DE" dirty="0"/>
              <a:t>200TB in AWS </a:t>
            </a:r>
            <a:r>
              <a:rPr lang="de-DE" dirty="0" err="1"/>
              <a:t>cloud</a:t>
            </a:r>
            <a:endParaRPr lang="de-DE" dirty="0"/>
          </a:p>
          <a:p>
            <a:pPr lvl="1"/>
            <a:r>
              <a:rPr lang="de-DE" dirty="0"/>
              <a:t>Google </a:t>
            </a:r>
            <a:r>
              <a:rPr lang="de-DE" dirty="0" err="1"/>
              <a:t>Genomics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Big Data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Genomes</a:t>
            </a:r>
            <a:endParaRPr lang="de-DE" dirty="0"/>
          </a:p>
          <a:p>
            <a:pPr lvl="1"/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private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genomes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908720"/>
            <a:ext cx="3294112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8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How did I get here</a:t>
            </a:r>
            <a:endParaRPr lang="en-US" dirty="0"/>
          </a:p>
        </p:txBody>
      </p:sp>
      <p:pic>
        <p:nvPicPr>
          <p:cNvPr id="4" name="Picture 2" descr="http://www.taz.de/picture/395023/624/Wolf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772816"/>
            <a:ext cx="5705856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336360" y="6506507"/>
            <a:ext cx="13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Img</a:t>
            </a:r>
            <a:r>
              <a:rPr lang="de-DE" dirty="0"/>
              <a:t>: Taz.de</a:t>
            </a:r>
          </a:p>
        </p:txBody>
      </p:sp>
    </p:spTree>
    <p:extLst>
      <p:ext uri="{BB962C8B-B14F-4D97-AF65-F5344CB8AC3E}">
        <p14:creationId xmlns:p14="http://schemas.microsoft.com/office/powerpoint/2010/main" val="2856516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worth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8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Genome Research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 tests make sense </a:t>
            </a:r>
          </a:p>
          <a:p>
            <a:pPr lvl="1"/>
            <a:r>
              <a:rPr lang="en-US" dirty="0"/>
              <a:t>For research purposes</a:t>
            </a:r>
          </a:p>
          <a:p>
            <a:pPr lvl="1"/>
            <a:r>
              <a:rPr lang="en-US" dirty="0"/>
              <a:t>To adjust treatment of diseases (e.g. cancer, autoimmune)</a:t>
            </a:r>
          </a:p>
          <a:p>
            <a:pPr lvl="2"/>
            <a:r>
              <a:rPr lang="en-US" dirty="0"/>
              <a:t>Works to a point</a:t>
            </a:r>
          </a:p>
          <a:p>
            <a:pPr lvl="1"/>
            <a:r>
              <a:rPr lang="en-US" dirty="0"/>
              <a:t>Forensics (but in which limits)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Genetic tests are not necessary</a:t>
            </a:r>
          </a:p>
          <a:p>
            <a:r>
              <a:rPr lang="en-US" dirty="0"/>
              <a:t>Does your ancestry really matter so much?</a:t>
            </a:r>
          </a:p>
          <a:p>
            <a:r>
              <a:rPr lang="en-US" dirty="0"/>
              <a:t>It’s not just YOUR information</a:t>
            </a:r>
          </a:p>
          <a:p>
            <a:r>
              <a:rPr lang="en-US" dirty="0"/>
              <a:t>Do you really want to know what the test tells you?</a:t>
            </a:r>
          </a:p>
          <a:p>
            <a:r>
              <a:rPr lang="en-US" dirty="0"/>
              <a:t>You cannot change your DNA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That‘s</a:t>
            </a:r>
            <a:r>
              <a:rPr lang="de-DE" dirty="0"/>
              <a:t> all </a:t>
            </a:r>
            <a:r>
              <a:rPr lang="de-DE" dirty="0" err="1"/>
              <a:t>folks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 descr="https://c1.staticflickr.com/3/2005/2132556273_d4fb6e98f9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638982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48128" y="6537280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©Thierry Ehrmann on </a:t>
            </a:r>
            <a:r>
              <a:rPr lang="de-DE" dirty="0" err="1"/>
              <a:t>flickr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78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F:\Fotos\2007-2008 Schottland Fotos\20080214 Crime Scene\CIMG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37" y="620688"/>
            <a:ext cx="3958115" cy="59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0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Where do we find Genetic Information?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0920" y="16288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Just about anywhere.</a:t>
            </a:r>
          </a:p>
          <a:p>
            <a:pPr lvl="1"/>
            <a:r>
              <a:rPr lang="en-US" dirty="0"/>
              <a:t>Shed skin cells </a:t>
            </a:r>
          </a:p>
          <a:p>
            <a:pPr lvl="1"/>
            <a:r>
              <a:rPr lang="en-US" dirty="0"/>
              <a:t>Saliva</a:t>
            </a:r>
          </a:p>
          <a:p>
            <a:pPr lvl="1"/>
            <a:r>
              <a:rPr lang="en-US" dirty="0"/>
              <a:t>Blood</a:t>
            </a:r>
          </a:p>
          <a:p>
            <a:pPr lvl="1"/>
            <a:r>
              <a:rPr lang="en-US" dirty="0"/>
              <a:t>Hair</a:t>
            </a:r>
          </a:p>
          <a:p>
            <a:pPr lvl="1"/>
            <a:r>
              <a:rPr lang="en-US" dirty="0"/>
              <a:t>Urine</a:t>
            </a:r>
          </a:p>
          <a:p>
            <a:pPr lvl="1"/>
            <a:r>
              <a:rPr lang="en-US" dirty="0"/>
              <a:t>Feces</a:t>
            </a:r>
          </a:p>
          <a:p>
            <a:pPr lvl="1"/>
            <a:r>
              <a:rPr lang="en-US" dirty="0"/>
              <a:t>Sperm</a:t>
            </a:r>
          </a:p>
          <a:p>
            <a:pPr lvl="1"/>
            <a:r>
              <a:rPr lang="en-US" dirty="0"/>
              <a:t>Vaginal fluid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spread our DNA all the time:</a:t>
            </a:r>
          </a:p>
          <a:p>
            <a:endParaRPr lang="en-US" dirty="0"/>
          </a:p>
          <a:p>
            <a:r>
              <a:rPr lang="en-US" dirty="0"/>
              <a:t>Toothbrush, brush, keyboard, cell phone, used condoms, on other people</a:t>
            </a:r>
          </a:p>
          <a:p>
            <a:r>
              <a:rPr lang="en-US" dirty="0"/>
              <a:t>Glasses we drink from</a:t>
            </a:r>
          </a:p>
          <a:p>
            <a:r>
              <a:rPr lang="en-US" dirty="0"/>
              <a:t>Letters </a:t>
            </a:r>
          </a:p>
          <a:p>
            <a:r>
              <a:rPr lang="en-US" dirty="0"/>
              <a:t>Cigarettes</a:t>
            </a:r>
          </a:p>
          <a:p>
            <a:r>
              <a:rPr lang="en-US" dirty="0"/>
              <a:t>Relatives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7735009" y="5274252"/>
            <a:ext cx="2964694" cy="1607006"/>
            <a:chOff x="6211009" y="5274252"/>
            <a:chExt cx="2964694" cy="1607006"/>
          </a:xfrm>
        </p:grpSpPr>
        <p:pic>
          <p:nvPicPr>
            <p:cNvPr id="1028" name="Picture 4" descr="https://upload.wikimedia.org/wikipedia/commons/b/b3/Human_genom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211009" y="5274252"/>
              <a:ext cx="2964694" cy="140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7048555" y="6511926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CC </a:t>
              </a:r>
              <a:r>
                <a:rPr lang="de-DE" dirty="0" err="1"/>
                <a:t>by</a:t>
              </a:r>
              <a:r>
                <a:rPr lang="de-DE" dirty="0"/>
                <a:t> 2.0 </a:t>
              </a:r>
              <a:r>
                <a:rPr lang="de-DE" dirty="0" err="1"/>
                <a:t>Plociam</a:t>
              </a:r>
              <a:endParaRPr lang="de-DE" dirty="0"/>
            </a:p>
          </p:txBody>
        </p:sp>
      </p:grpSp>
      <p:pic>
        <p:nvPicPr>
          <p:cNvPr id="1026" name="Picture 2" descr="File:Fingerprint (PSF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aturation sat="32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6865">
            <a:off x="4072646" y="5179344"/>
            <a:ext cx="1244696" cy="242069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Genetic</a:t>
            </a:r>
            <a:r>
              <a:rPr lang="de-DE" dirty="0"/>
              <a:t> Fingerprints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Genome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" dirty="0"/>
              <a:t>Genetic Fingerprinting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No</a:t>
            </a:r>
            <a:r>
              <a:rPr lang="de-DE" dirty="0"/>
              <a:t> personal </a:t>
            </a:r>
            <a:r>
              <a:rPr lang="de-DE" dirty="0" err="1"/>
              <a:t>information</a:t>
            </a:r>
            <a:endParaRPr lang="de-DE" dirty="0"/>
          </a:p>
          <a:p>
            <a:pPr>
              <a:spcBef>
                <a:spcPts val="0"/>
              </a:spcBef>
            </a:pPr>
            <a:endParaRPr lang="de" dirty="0"/>
          </a:p>
          <a:p>
            <a:pPr>
              <a:spcBef>
                <a:spcPts val="0"/>
              </a:spcBef>
            </a:pPr>
            <a:r>
              <a:rPr lang="de" dirty="0"/>
              <a:t>Biological gender </a:t>
            </a:r>
          </a:p>
          <a:p>
            <a:pPr>
              <a:spcBef>
                <a:spcPts val="0"/>
              </a:spcBef>
            </a:pPr>
            <a:endParaRPr lang="de" dirty="0"/>
          </a:p>
          <a:p>
            <a:pPr>
              <a:spcBef>
                <a:spcPts val="0"/>
              </a:spcBef>
            </a:pPr>
            <a:r>
              <a:rPr lang="de" dirty="0"/>
              <a:t>Possibility to find relatives</a:t>
            </a:r>
          </a:p>
          <a:p>
            <a:pPr>
              <a:spcBef>
                <a:spcPts val="0"/>
              </a:spcBef>
            </a:pPr>
            <a:endParaRPr lang="de" dirty="0"/>
          </a:p>
          <a:p>
            <a:pPr marL="0" indent="0">
              <a:spcBef>
                <a:spcPts val="0"/>
              </a:spcBef>
              <a:buNone/>
            </a:pPr>
            <a:endParaRPr lang="de" dirty="0"/>
          </a:p>
          <a:p>
            <a:pPr>
              <a:spcBef>
                <a:spcPts val="0"/>
              </a:spcBef>
            </a:pPr>
            <a:r>
              <a:rPr lang="de" dirty="0"/>
              <a:t>Re-Identification</a:t>
            </a:r>
          </a:p>
          <a:p>
            <a:pPr>
              <a:spcBef>
                <a:spcPts val="0"/>
              </a:spcBef>
            </a:pPr>
            <a:r>
              <a:rPr lang="de" dirty="0"/>
              <a:t>Unique</a:t>
            </a:r>
          </a:p>
          <a:p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/>
            <a:r>
              <a:rPr lang="de" dirty="0"/>
              <a:t>Whole Genome Sequencing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" dirty="0"/>
              <a:t>Biological gender, ethnicity, genetic diseases, looks, relatives</a:t>
            </a:r>
          </a:p>
          <a:p>
            <a:pPr marL="0" indent="0">
              <a:spcBef>
                <a:spcPts val="0"/>
              </a:spcBef>
              <a:buNone/>
            </a:pPr>
            <a:endParaRPr lang="de" dirty="0"/>
          </a:p>
          <a:p>
            <a:pPr>
              <a:spcBef>
                <a:spcPts val="0"/>
              </a:spcBef>
            </a:pPr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come</a:t>
            </a:r>
            <a:endParaRPr lang="de" dirty="0"/>
          </a:p>
          <a:p>
            <a:pPr>
              <a:spcBef>
                <a:spcPts val="0"/>
              </a:spcBef>
            </a:pPr>
            <a:endParaRPr lang="de" dirty="0"/>
          </a:p>
          <a:p>
            <a:pPr>
              <a:spcBef>
                <a:spcPts val="0"/>
              </a:spcBef>
            </a:pPr>
            <a:r>
              <a:rPr lang="de" dirty="0"/>
              <a:t>Re-Identification</a:t>
            </a:r>
          </a:p>
          <a:p>
            <a:pPr>
              <a:spcBef>
                <a:spcPts val="0"/>
              </a:spcBef>
            </a:pPr>
            <a:r>
              <a:rPr lang="de" dirty="0"/>
              <a:t>Unique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The Human Genome as a Final Frontier in Biology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Our DNA is what makes us </a:t>
            </a:r>
            <a:r>
              <a:rPr lang="en-US" dirty="0" err="1"/>
              <a:t>us</a:t>
            </a:r>
            <a:r>
              <a:rPr lang="en-US" dirty="0"/>
              <a:t>.</a:t>
            </a:r>
          </a:p>
          <a:p>
            <a:r>
              <a:rPr lang="en-US" dirty="0"/>
              <a:t>Or is it?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Desoxyribonukleinsäure, Dns, Genetik, Symbol, Bi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12" y="3885416"/>
            <a:ext cx="4463988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9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Human Genome Project</a:t>
            </a:r>
            <a:endParaRPr lang="en-US" dirty="0"/>
          </a:p>
        </p:txBody>
      </p:sp>
      <p:pic>
        <p:nvPicPr>
          <p:cNvPr id="7170" name="Picture 2" descr="X ALL THE THINGS - Sequence all the Gene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26098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96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Benutzerdefiniert 5">
      <a:dk1>
        <a:srgbClr val="292934"/>
      </a:dk1>
      <a:lt1>
        <a:srgbClr val="FFFFFF"/>
      </a:lt1>
      <a:dk2>
        <a:srgbClr val="93A299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1737</Words>
  <Application>Microsoft Office PowerPoint</Application>
  <PresentationFormat>Breitbild</PresentationFormat>
  <Paragraphs>301</Paragraphs>
  <Slides>42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Calibri</vt:lpstr>
      <vt:lpstr>Georgia</vt:lpstr>
      <vt:lpstr>MillerText</vt:lpstr>
      <vt:lpstr>Klarheit</vt:lpstr>
      <vt:lpstr>Genetic codes and what they tell us </vt:lpstr>
      <vt:lpstr>PowerPoint-Präsentation</vt:lpstr>
      <vt:lpstr>Who am I</vt:lpstr>
      <vt:lpstr>How did I get here</vt:lpstr>
      <vt:lpstr>PowerPoint-Präsentation</vt:lpstr>
      <vt:lpstr>Where do we find Genetic Information?</vt:lpstr>
      <vt:lpstr>Genetic Fingerprints vs Whole Genome</vt:lpstr>
      <vt:lpstr>The Human Genome as a Final Frontier in Biology</vt:lpstr>
      <vt:lpstr>The Human Genome Project</vt:lpstr>
      <vt:lpstr>Genomically, we‘re not that special</vt:lpstr>
      <vt:lpstr>„We don‘t know a shit“ (Craig Venter)</vt:lpstr>
      <vt:lpstr>PowerPoint-Präsentation</vt:lpstr>
      <vt:lpstr>Finding Answers</vt:lpstr>
      <vt:lpstr>Interaction, Regulation and Environment</vt:lpstr>
      <vt:lpstr>Our DNA is a code</vt:lpstr>
      <vt:lpstr>DNA codes for proteins which in turn regulate DNA</vt:lpstr>
      <vt:lpstr>Still, it does have its uses</vt:lpstr>
      <vt:lpstr>Do we need Genome Sequencing</vt:lpstr>
      <vt:lpstr>In the Western world we will probably die from...</vt:lpstr>
      <vt:lpstr>Main Way to not get cancer or CVD is to be boring</vt:lpstr>
      <vt:lpstr>Private Genetic Sequencing</vt:lpstr>
      <vt:lpstr>Private Genetic Sequencing</vt:lpstr>
      <vt:lpstr>PowerPoint-Präsentation</vt:lpstr>
      <vt:lpstr> Kashmir Hill, 2010</vt:lpstr>
      <vt:lpstr>Robert Langreth, 2011</vt:lpstr>
      <vt:lpstr>The usual suspects</vt:lpstr>
      <vt:lpstr>It‘s already happening</vt:lpstr>
      <vt:lpstr>PowerPoint-Präsentation</vt:lpstr>
      <vt:lpstr>„I‘ve got nothing to hide“</vt:lpstr>
      <vt:lpstr>(Genetic) Data is the new oil</vt:lpstr>
      <vt:lpstr>Genetic Sequencing privacy</vt:lpstr>
      <vt:lpstr>Is a Genome interesting?</vt:lpstr>
      <vt:lpstr>The Price</vt:lpstr>
      <vt:lpstr>Example One: who’s your daddy?</vt:lpstr>
      <vt:lpstr>Example Two: Faith</vt:lpstr>
      <vt:lpstr>Example Three: Kuwait</vt:lpstr>
      <vt:lpstr>Getting your Whole Genome Sequenced</vt:lpstr>
      <vt:lpstr>Genetic Data CAN be useful</vt:lpstr>
      <vt:lpstr>Sharing data</vt:lpstr>
      <vt:lpstr>Is it worth it?</vt:lpstr>
      <vt:lpstr>Genome Research</vt:lpstr>
      <vt:lpstr>That‘s all folks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</dc:creator>
  <cp:lastModifiedBy>anna</cp:lastModifiedBy>
  <cp:revision>74</cp:revision>
  <dcterms:created xsi:type="dcterms:W3CDTF">2016-12-21T21:04:06Z</dcterms:created>
  <dcterms:modified xsi:type="dcterms:W3CDTF">2016-12-30T10:21:14Z</dcterms:modified>
</cp:coreProperties>
</file>